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1" r:id="rId1"/>
    <p:sldMasterId id="2147483953" r:id="rId2"/>
  </p:sldMasterIdLst>
  <p:notesMasterIdLst>
    <p:notesMasterId r:id="rId66"/>
  </p:notesMasterIdLst>
  <p:handoutMasterIdLst>
    <p:handoutMasterId r:id="rId67"/>
  </p:handoutMasterIdLst>
  <p:sldIdLst>
    <p:sldId id="256" r:id="rId3"/>
    <p:sldId id="455" r:id="rId4"/>
    <p:sldId id="461" r:id="rId5"/>
    <p:sldId id="413" r:id="rId6"/>
    <p:sldId id="434" r:id="rId7"/>
    <p:sldId id="466" r:id="rId8"/>
    <p:sldId id="467" r:id="rId9"/>
    <p:sldId id="469" r:id="rId10"/>
    <p:sldId id="316" r:id="rId11"/>
    <p:sldId id="460" r:id="rId12"/>
    <p:sldId id="343" r:id="rId13"/>
    <p:sldId id="470" r:id="rId14"/>
    <p:sldId id="462" r:id="rId15"/>
    <p:sldId id="464" r:id="rId16"/>
    <p:sldId id="465" r:id="rId17"/>
    <p:sldId id="463" r:id="rId18"/>
    <p:sldId id="290" r:id="rId19"/>
    <p:sldId id="399" r:id="rId20"/>
    <p:sldId id="384" r:id="rId21"/>
    <p:sldId id="257" r:id="rId22"/>
    <p:sldId id="303" r:id="rId23"/>
    <p:sldId id="457" r:id="rId24"/>
    <p:sldId id="424" r:id="rId25"/>
    <p:sldId id="415" r:id="rId26"/>
    <p:sldId id="268" r:id="rId27"/>
    <p:sldId id="322" r:id="rId28"/>
    <p:sldId id="377" r:id="rId29"/>
    <p:sldId id="459" r:id="rId30"/>
    <p:sldId id="458" r:id="rId31"/>
    <p:sldId id="345" r:id="rId32"/>
    <p:sldId id="366" r:id="rId33"/>
    <p:sldId id="359" r:id="rId34"/>
    <p:sldId id="391" r:id="rId35"/>
    <p:sldId id="271" r:id="rId36"/>
    <p:sldId id="392" r:id="rId37"/>
    <p:sldId id="361" r:id="rId38"/>
    <p:sldId id="388" r:id="rId39"/>
    <p:sldId id="304" r:id="rId40"/>
    <p:sldId id="405" r:id="rId41"/>
    <p:sldId id="274" r:id="rId42"/>
    <p:sldId id="367" r:id="rId43"/>
    <p:sldId id="276" r:id="rId44"/>
    <p:sldId id="363" r:id="rId45"/>
    <p:sldId id="267" r:id="rId46"/>
    <p:sldId id="369" r:id="rId47"/>
    <p:sldId id="332" r:id="rId48"/>
    <p:sldId id="347" r:id="rId49"/>
    <p:sldId id="376" r:id="rId50"/>
    <p:sldId id="269" r:id="rId51"/>
    <p:sldId id="387" r:id="rId52"/>
    <p:sldId id="371" r:id="rId53"/>
    <p:sldId id="353" r:id="rId54"/>
    <p:sldId id="370" r:id="rId55"/>
    <p:sldId id="378" r:id="rId56"/>
    <p:sldId id="393" r:id="rId57"/>
    <p:sldId id="412" r:id="rId58"/>
    <p:sldId id="390" r:id="rId59"/>
    <p:sldId id="314" r:id="rId60"/>
    <p:sldId id="319" r:id="rId61"/>
    <p:sldId id="315" r:id="rId62"/>
    <p:sldId id="295" r:id="rId63"/>
    <p:sldId id="283" r:id="rId64"/>
    <p:sldId id="336" r:id="rId65"/>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CBA"/>
    <a:srgbClr val="B9EDFF"/>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625" autoAdjust="0"/>
    <p:restoredTop sz="86448" autoAdjust="0"/>
  </p:normalViewPr>
  <p:slideViewPr>
    <p:cSldViewPr>
      <p:cViewPr varScale="1">
        <p:scale>
          <a:sx n="95" d="100"/>
          <a:sy n="95" d="100"/>
        </p:scale>
        <p:origin x="821" y="67"/>
      </p:cViewPr>
      <p:guideLst>
        <p:guide orient="horz" pos="2160"/>
        <p:guide pos="2880"/>
      </p:guideLst>
    </p:cSldViewPr>
  </p:slideViewPr>
  <p:outlineViewPr>
    <p:cViewPr>
      <p:scale>
        <a:sx n="33" d="100"/>
        <a:sy n="33" d="100"/>
      </p:scale>
      <p:origin x="0" y="-5645"/>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B109A2-482C-45C0-9305-55D5BA485E23}"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0C61FD46-486A-4D34-B1E3-1AC40D4675AE}">
      <dgm:prSet/>
      <dgm:spPr/>
      <dgm:t>
        <a:bodyPr/>
        <a:lstStyle/>
        <a:p>
          <a:r>
            <a:rPr lang="en-US"/>
            <a:t>First send to the Presbytery of San Jose, ATTN DIANE.</a:t>
          </a:r>
        </a:p>
      </dgm:t>
    </dgm:pt>
    <dgm:pt modelId="{B128A9F8-01BD-413A-87B5-CC94B107AE96}" type="parTrans" cxnId="{468E6FA5-EFF1-4A3A-83A2-7C03B01A1131}">
      <dgm:prSet/>
      <dgm:spPr/>
      <dgm:t>
        <a:bodyPr/>
        <a:lstStyle/>
        <a:p>
          <a:endParaRPr lang="en-US"/>
        </a:p>
      </dgm:t>
    </dgm:pt>
    <dgm:pt modelId="{C3EF331F-7CD8-4D88-B246-053DC46319C6}" type="sibTrans" cxnId="{468E6FA5-EFF1-4A3A-83A2-7C03B01A1131}">
      <dgm:prSet/>
      <dgm:spPr/>
      <dgm:t>
        <a:bodyPr/>
        <a:lstStyle/>
        <a:p>
          <a:endParaRPr lang="en-US"/>
        </a:p>
      </dgm:t>
    </dgm:pt>
    <dgm:pt modelId="{FD5D5015-16D7-4005-BF9B-DF23B4E8A91F}">
      <dgm:prSet/>
      <dgm:spPr/>
      <dgm:t>
        <a:bodyPr/>
        <a:lstStyle/>
        <a:p>
          <a:r>
            <a:rPr lang="en-US"/>
            <a:t>DO NOT SEND TO SYNOD.</a:t>
          </a:r>
        </a:p>
      </dgm:t>
    </dgm:pt>
    <dgm:pt modelId="{DBECA0BA-6D93-47D3-BB58-9065954A30CF}" type="parTrans" cxnId="{4142FB2E-65A5-43D7-8E06-95DF580728E2}">
      <dgm:prSet/>
      <dgm:spPr/>
      <dgm:t>
        <a:bodyPr/>
        <a:lstStyle/>
        <a:p>
          <a:endParaRPr lang="en-US"/>
        </a:p>
      </dgm:t>
    </dgm:pt>
    <dgm:pt modelId="{9B7FB230-56E4-4387-9957-855DD914DB29}" type="sibTrans" cxnId="{4142FB2E-65A5-43D7-8E06-95DF580728E2}">
      <dgm:prSet/>
      <dgm:spPr/>
      <dgm:t>
        <a:bodyPr/>
        <a:lstStyle/>
        <a:p>
          <a:endParaRPr lang="en-US"/>
        </a:p>
      </dgm:t>
    </dgm:pt>
    <dgm:pt modelId="{A1FFE94F-5161-4063-8E9C-3E384B3B9937}">
      <dgm:prSet/>
      <dgm:spPr/>
      <dgm:t>
        <a:bodyPr/>
        <a:lstStyle/>
        <a:p>
          <a:r>
            <a:rPr lang="en-US" b="1"/>
            <a:t>Require Financial Affairs reviews and approval</a:t>
          </a:r>
          <a:endParaRPr lang="en-US"/>
        </a:p>
      </dgm:t>
    </dgm:pt>
    <dgm:pt modelId="{0B470FDF-E03B-4A22-B9A0-554A2479222B}" type="parTrans" cxnId="{D8CB0F06-768B-43AD-89F7-BEC2F3161023}">
      <dgm:prSet/>
      <dgm:spPr/>
      <dgm:t>
        <a:bodyPr/>
        <a:lstStyle/>
        <a:p>
          <a:endParaRPr lang="en-US"/>
        </a:p>
      </dgm:t>
    </dgm:pt>
    <dgm:pt modelId="{27F415AE-8E7D-4CDD-8152-E08E6BBF8E66}" type="sibTrans" cxnId="{D8CB0F06-768B-43AD-89F7-BEC2F3161023}">
      <dgm:prSet/>
      <dgm:spPr/>
      <dgm:t>
        <a:bodyPr/>
        <a:lstStyle/>
        <a:p>
          <a:endParaRPr lang="en-US"/>
        </a:p>
      </dgm:t>
    </dgm:pt>
    <dgm:pt modelId="{7BF8F8A9-F129-49D5-A76E-C4FCB3D528F6}">
      <dgm:prSet/>
      <dgm:spPr/>
      <dgm:t>
        <a:bodyPr/>
        <a:lstStyle/>
        <a:p>
          <a:r>
            <a:rPr lang="en-US"/>
            <a:t>and send those that need to get Presbytery approval on to Presbytery.  I.E. 5 YEAR LEASES. Why? </a:t>
          </a:r>
        </a:p>
      </dgm:t>
    </dgm:pt>
    <dgm:pt modelId="{C6248910-DAE3-41AF-8673-FDCE8E188587}" type="parTrans" cxnId="{F3969995-3796-402A-BEAD-25F6E385D9AB}">
      <dgm:prSet/>
      <dgm:spPr/>
      <dgm:t>
        <a:bodyPr/>
        <a:lstStyle/>
        <a:p>
          <a:endParaRPr lang="en-US"/>
        </a:p>
      </dgm:t>
    </dgm:pt>
    <dgm:pt modelId="{E5405CFB-A72B-4DCE-A1EF-679F0BCA2530}" type="sibTrans" cxnId="{F3969995-3796-402A-BEAD-25F6E385D9AB}">
      <dgm:prSet/>
      <dgm:spPr/>
      <dgm:t>
        <a:bodyPr/>
        <a:lstStyle/>
        <a:p>
          <a:endParaRPr lang="en-US"/>
        </a:p>
      </dgm:t>
    </dgm:pt>
    <dgm:pt modelId="{80DAC43B-B532-4B11-A5F4-E1D47336EB0F}">
      <dgm:prSet/>
      <dgm:spPr/>
      <dgm:t>
        <a:bodyPr/>
        <a:lstStyle/>
        <a:p>
          <a:r>
            <a:rPr lang="en-US"/>
            <a:t>Once the Presbytery approves it, FA forwards it on to the synod for their approval. </a:t>
          </a:r>
        </a:p>
      </dgm:t>
    </dgm:pt>
    <dgm:pt modelId="{09E093C4-17FF-476A-B891-D5B5FAB6D814}" type="parTrans" cxnId="{15214BB2-6914-4993-8719-92E4FABCC345}">
      <dgm:prSet/>
      <dgm:spPr/>
      <dgm:t>
        <a:bodyPr/>
        <a:lstStyle/>
        <a:p>
          <a:endParaRPr lang="en-US"/>
        </a:p>
      </dgm:t>
    </dgm:pt>
    <dgm:pt modelId="{9EC8DC7C-40FE-4F82-BBB6-106C0EF2B37A}" type="sibTrans" cxnId="{15214BB2-6914-4993-8719-92E4FABCC345}">
      <dgm:prSet/>
      <dgm:spPr/>
      <dgm:t>
        <a:bodyPr/>
        <a:lstStyle/>
        <a:p>
          <a:endParaRPr lang="en-US"/>
        </a:p>
      </dgm:t>
    </dgm:pt>
    <dgm:pt modelId="{FBCC332C-4F72-4A91-AC2E-837A85912895}">
      <dgm:prSet/>
      <dgm:spPr/>
      <dgm:t>
        <a:bodyPr/>
        <a:lstStyle/>
        <a:p>
          <a:r>
            <a:rPr lang="en-US" dirty="0"/>
            <a:t>Financial Affairs meets the 3</a:t>
          </a:r>
          <a:r>
            <a:rPr lang="en-US" baseline="30000" dirty="0"/>
            <a:t>rd</a:t>
          </a:r>
          <a:r>
            <a:rPr lang="en-US" dirty="0"/>
            <a:t> Wednesday of the month but Presbytery only meets four times a year and synod meets February, May, August, October.</a:t>
          </a:r>
        </a:p>
      </dgm:t>
    </dgm:pt>
    <dgm:pt modelId="{0E420BE2-F78C-4C5D-BF9E-CAD16F0A75C7}" type="parTrans" cxnId="{1786CDAA-D128-44E8-9AA4-F1A4F7C44D89}">
      <dgm:prSet/>
      <dgm:spPr/>
      <dgm:t>
        <a:bodyPr/>
        <a:lstStyle/>
        <a:p>
          <a:endParaRPr lang="en-US"/>
        </a:p>
      </dgm:t>
    </dgm:pt>
    <dgm:pt modelId="{CAD6A4F9-A6F8-4AD9-B18C-C3DCD6B2F739}" type="sibTrans" cxnId="{1786CDAA-D128-44E8-9AA4-F1A4F7C44D89}">
      <dgm:prSet/>
      <dgm:spPr/>
      <dgm:t>
        <a:bodyPr/>
        <a:lstStyle/>
        <a:p>
          <a:endParaRPr lang="en-US"/>
        </a:p>
      </dgm:t>
    </dgm:pt>
    <dgm:pt modelId="{F1C1BC91-9C89-4674-8583-EDC0CE861EB5}" type="pres">
      <dgm:prSet presAssocID="{22B109A2-482C-45C0-9305-55D5BA485E23}" presName="linear" presStyleCnt="0">
        <dgm:presLayoutVars>
          <dgm:animLvl val="lvl"/>
          <dgm:resizeHandles val="exact"/>
        </dgm:presLayoutVars>
      </dgm:prSet>
      <dgm:spPr/>
    </dgm:pt>
    <dgm:pt modelId="{22C9443A-9F80-4128-A84C-070D6DB66685}" type="pres">
      <dgm:prSet presAssocID="{0C61FD46-486A-4D34-B1E3-1AC40D4675AE}" presName="parentText" presStyleLbl="node1" presStyleIdx="0" presStyleCnt="5">
        <dgm:presLayoutVars>
          <dgm:chMax val="0"/>
          <dgm:bulletEnabled val="1"/>
        </dgm:presLayoutVars>
      </dgm:prSet>
      <dgm:spPr/>
    </dgm:pt>
    <dgm:pt modelId="{C65243CA-9CDE-4EF9-B2CA-4C779A086B1F}" type="pres">
      <dgm:prSet presAssocID="{C3EF331F-7CD8-4D88-B246-053DC46319C6}" presName="spacer" presStyleCnt="0"/>
      <dgm:spPr/>
    </dgm:pt>
    <dgm:pt modelId="{ED91B47C-1341-498B-824E-32CC967D2464}" type="pres">
      <dgm:prSet presAssocID="{FD5D5015-16D7-4005-BF9B-DF23B4E8A91F}" presName="parentText" presStyleLbl="node1" presStyleIdx="1" presStyleCnt="5">
        <dgm:presLayoutVars>
          <dgm:chMax val="0"/>
          <dgm:bulletEnabled val="1"/>
        </dgm:presLayoutVars>
      </dgm:prSet>
      <dgm:spPr/>
    </dgm:pt>
    <dgm:pt modelId="{35DF3AF6-10CC-4B25-88A4-C923542FD197}" type="pres">
      <dgm:prSet presAssocID="{9B7FB230-56E4-4387-9957-855DD914DB29}" presName="spacer" presStyleCnt="0"/>
      <dgm:spPr/>
    </dgm:pt>
    <dgm:pt modelId="{1F5A9EFE-BFB6-4134-8D2C-121E99341176}" type="pres">
      <dgm:prSet presAssocID="{A1FFE94F-5161-4063-8E9C-3E384B3B9937}" presName="parentText" presStyleLbl="node1" presStyleIdx="2" presStyleCnt="5">
        <dgm:presLayoutVars>
          <dgm:chMax val="0"/>
          <dgm:bulletEnabled val="1"/>
        </dgm:presLayoutVars>
      </dgm:prSet>
      <dgm:spPr/>
    </dgm:pt>
    <dgm:pt modelId="{9F66222E-728A-459A-BC1C-13B226C3882F}" type="pres">
      <dgm:prSet presAssocID="{A1FFE94F-5161-4063-8E9C-3E384B3B9937}" presName="childText" presStyleLbl="revTx" presStyleIdx="0" presStyleCnt="1">
        <dgm:presLayoutVars>
          <dgm:bulletEnabled val="1"/>
        </dgm:presLayoutVars>
      </dgm:prSet>
      <dgm:spPr/>
    </dgm:pt>
    <dgm:pt modelId="{42C6179B-6EEA-4409-9073-4D7CA75459A2}" type="pres">
      <dgm:prSet presAssocID="{80DAC43B-B532-4B11-A5F4-E1D47336EB0F}" presName="parentText" presStyleLbl="node1" presStyleIdx="3" presStyleCnt="5">
        <dgm:presLayoutVars>
          <dgm:chMax val="0"/>
          <dgm:bulletEnabled val="1"/>
        </dgm:presLayoutVars>
      </dgm:prSet>
      <dgm:spPr/>
    </dgm:pt>
    <dgm:pt modelId="{CC53F3EA-5582-4EDE-8403-5B380DC1E3EE}" type="pres">
      <dgm:prSet presAssocID="{9EC8DC7C-40FE-4F82-BBB6-106C0EF2B37A}" presName="spacer" presStyleCnt="0"/>
      <dgm:spPr/>
    </dgm:pt>
    <dgm:pt modelId="{48AD14CF-107D-4213-B52F-1E4432CF87AB}" type="pres">
      <dgm:prSet presAssocID="{FBCC332C-4F72-4A91-AC2E-837A85912895}" presName="parentText" presStyleLbl="node1" presStyleIdx="4" presStyleCnt="5">
        <dgm:presLayoutVars>
          <dgm:chMax val="0"/>
          <dgm:bulletEnabled val="1"/>
        </dgm:presLayoutVars>
      </dgm:prSet>
      <dgm:spPr/>
    </dgm:pt>
  </dgm:ptLst>
  <dgm:cxnLst>
    <dgm:cxn modelId="{D8CB0F06-768B-43AD-89F7-BEC2F3161023}" srcId="{22B109A2-482C-45C0-9305-55D5BA485E23}" destId="{A1FFE94F-5161-4063-8E9C-3E384B3B9937}" srcOrd="2" destOrd="0" parTransId="{0B470FDF-E03B-4A22-B9A0-554A2479222B}" sibTransId="{27F415AE-8E7D-4CDD-8152-E08E6BBF8E66}"/>
    <dgm:cxn modelId="{4142FB2E-65A5-43D7-8E06-95DF580728E2}" srcId="{22B109A2-482C-45C0-9305-55D5BA485E23}" destId="{FD5D5015-16D7-4005-BF9B-DF23B4E8A91F}" srcOrd="1" destOrd="0" parTransId="{DBECA0BA-6D93-47D3-BB58-9065954A30CF}" sibTransId="{9B7FB230-56E4-4387-9957-855DD914DB29}"/>
    <dgm:cxn modelId="{31CBD530-9FC9-4E53-ACB2-8255F1278EA5}" type="presOf" srcId="{A1FFE94F-5161-4063-8E9C-3E384B3B9937}" destId="{1F5A9EFE-BFB6-4134-8D2C-121E99341176}" srcOrd="0" destOrd="0" presId="urn:microsoft.com/office/officeart/2005/8/layout/vList2"/>
    <dgm:cxn modelId="{EABBC93A-0A8F-4A54-AF63-7CF94BC61DBF}" type="presOf" srcId="{0C61FD46-486A-4D34-B1E3-1AC40D4675AE}" destId="{22C9443A-9F80-4128-A84C-070D6DB66685}" srcOrd="0" destOrd="0" presId="urn:microsoft.com/office/officeart/2005/8/layout/vList2"/>
    <dgm:cxn modelId="{BB36776E-56A7-4526-BA58-6FF83F0430A8}" type="presOf" srcId="{22B109A2-482C-45C0-9305-55D5BA485E23}" destId="{F1C1BC91-9C89-4674-8583-EDC0CE861EB5}" srcOrd="0" destOrd="0" presId="urn:microsoft.com/office/officeart/2005/8/layout/vList2"/>
    <dgm:cxn modelId="{82521356-AC04-4AC2-A674-089772E37D44}" type="presOf" srcId="{FBCC332C-4F72-4A91-AC2E-837A85912895}" destId="{48AD14CF-107D-4213-B52F-1E4432CF87AB}" srcOrd="0" destOrd="0" presId="urn:microsoft.com/office/officeart/2005/8/layout/vList2"/>
    <dgm:cxn modelId="{F3969995-3796-402A-BEAD-25F6E385D9AB}" srcId="{A1FFE94F-5161-4063-8E9C-3E384B3B9937}" destId="{7BF8F8A9-F129-49D5-A76E-C4FCB3D528F6}" srcOrd="0" destOrd="0" parTransId="{C6248910-DAE3-41AF-8673-FDCE8E188587}" sibTransId="{E5405CFB-A72B-4DCE-A1EF-679F0BCA2530}"/>
    <dgm:cxn modelId="{468E6FA5-EFF1-4A3A-83A2-7C03B01A1131}" srcId="{22B109A2-482C-45C0-9305-55D5BA485E23}" destId="{0C61FD46-486A-4D34-B1E3-1AC40D4675AE}" srcOrd="0" destOrd="0" parTransId="{B128A9F8-01BD-413A-87B5-CC94B107AE96}" sibTransId="{C3EF331F-7CD8-4D88-B246-053DC46319C6}"/>
    <dgm:cxn modelId="{1786CDAA-D128-44E8-9AA4-F1A4F7C44D89}" srcId="{22B109A2-482C-45C0-9305-55D5BA485E23}" destId="{FBCC332C-4F72-4A91-AC2E-837A85912895}" srcOrd="4" destOrd="0" parTransId="{0E420BE2-F78C-4C5D-BF9E-CAD16F0A75C7}" sibTransId="{CAD6A4F9-A6F8-4AD9-B18C-C3DCD6B2F739}"/>
    <dgm:cxn modelId="{15214BB2-6914-4993-8719-92E4FABCC345}" srcId="{22B109A2-482C-45C0-9305-55D5BA485E23}" destId="{80DAC43B-B532-4B11-A5F4-E1D47336EB0F}" srcOrd="3" destOrd="0" parTransId="{09E093C4-17FF-476A-B891-D5B5FAB6D814}" sibTransId="{9EC8DC7C-40FE-4F82-BBB6-106C0EF2B37A}"/>
    <dgm:cxn modelId="{41F976D2-D292-4B40-9166-4BD35ACD44FF}" type="presOf" srcId="{7BF8F8A9-F129-49D5-A76E-C4FCB3D528F6}" destId="{9F66222E-728A-459A-BC1C-13B226C3882F}" srcOrd="0" destOrd="0" presId="urn:microsoft.com/office/officeart/2005/8/layout/vList2"/>
    <dgm:cxn modelId="{9CCE23F7-3D3B-4959-8A96-E787EB46AB46}" type="presOf" srcId="{FD5D5015-16D7-4005-BF9B-DF23B4E8A91F}" destId="{ED91B47C-1341-498B-824E-32CC967D2464}" srcOrd="0" destOrd="0" presId="urn:microsoft.com/office/officeart/2005/8/layout/vList2"/>
    <dgm:cxn modelId="{BB4E8BFF-61FF-4ACB-855A-D0D57D376C61}" type="presOf" srcId="{80DAC43B-B532-4B11-A5F4-E1D47336EB0F}" destId="{42C6179B-6EEA-4409-9073-4D7CA75459A2}" srcOrd="0" destOrd="0" presId="urn:microsoft.com/office/officeart/2005/8/layout/vList2"/>
    <dgm:cxn modelId="{F3FB37B1-2750-4946-81BE-7FAD9C43F3B4}" type="presParOf" srcId="{F1C1BC91-9C89-4674-8583-EDC0CE861EB5}" destId="{22C9443A-9F80-4128-A84C-070D6DB66685}" srcOrd="0" destOrd="0" presId="urn:microsoft.com/office/officeart/2005/8/layout/vList2"/>
    <dgm:cxn modelId="{9576F2FB-091E-41A1-9694-D8E30025C925}" type="presParOf" srcId="{F1C1BC91-9C89-4674-8583-EDC0CE861EB5}" destId="{C65243CA-9CDE-4EF9-B2CA-4C779A086B1F}" srcOrd="1" destOrd="0" presId="urn:microsoft.com/office/officeart/2005/8/layout/vList2"/>
    <dgm:cxn modelId="{7E50192E-EE60-45B9-B7F2-90D024542501}" type="presParOf" srcId="{F1C1BC91-9C89-4674-8583-EDC0CE861EB5}" destId="{ED91B47C-1341-498B-824E-32CC967D2464}" srcOrd="2" destOrd="0" presId="urn:microsoft.com/office/officeart/2005/8/layout/vList2"/>
    <dgm:cxn modelId="{8391066C-65DB-45D4-B2AE-8BF88E1137EC}" type="presParOf" srcId="{F1C1BC91-9C89-4674-8583-EDC0CE861EB5}" destId="{35DF3AF6-10CC-4B25-88A4-C923542FD197}" srcOrd="3" destOrd="0" presId="urn:microsoft.com/office/officeart/2005/8/layout/vList2"/>
    <dgm:cxn modelId="{92344527-4E2C-41C8-AC93-C3EA302915F6}" type="presParOf" srcId="{F1C1BC91-9C89-4674-8583-EDC0CE861EB5}" destId="{1F5A9EFE-BFB6-4134-8D2C-121E99341176}" srcOrd="4" destOrd="0" presId="urn:microsoft.com/office/officeart/2005/8/layout/vList2"/>
    <dgm:cxn modelId="{5C8FC305-19DD-450C-B970-38189643DD71}" type="presParOf" srcId="{F1C1BC91-9C89-4674-8583-EDC0CE861EB5}" destId="{9F66222E-728A-459A-BC1C-13B226C3882F}" srcOrd="5" destOrd="0" presId="urn:microsoft.com/office/officeart/2005/8/layout/vList2"/>
    <dgm:cxn modelId="{399783FA-E3F5-4FE3-B7EC-10ECE1257B63}" type="presParOf" srcId="{F1C1BC91-9C89-4674-8583-EDC0CE861EB5}" destId="{42C6179B-6EEA-4409-9073-4D7CA75459A2}" srcOrd="6" destOrd="0" presId="urn:microsoft.com/office/officeart/2005/8/layout/vList2"/>
    <dgm:cxn modelId="{3A7878FB-ECBB-46EE-88A3-A15383BB13CE}" type="presParOf" srcId="{F1C1BC91-9C89-4674-8583-EDC0CE861EB5}" destId="{CC53F3EA-5582-4EDE-8403-5B380DC1E3EE}" srcOrd="7" destOrd="0" presId="urn:microsoft.com/office/officeart/2005/8/layout/vList2"/>
    <dgm:cxn modelId="{53FA6CC7-1AA6-421A-A96A-D36AA3BF0039}" type="presParOf" srcId="{F1C1BC91-9C89-4674-8583-EDC0CE861EB5}" destId="{48AD14CF-107D-4213-B52F-1E4432CF87A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9443A-9F80-4128-A84C-070D6DB66685}">
      <dsp:nvSpPr>
        <dsp:cNvPr id="0" name=""/>
        <dsp:cNvSpPr/>
      </dsp:nvSpPr>
      <dsp:spPr>
        <a:xfrm>
          <a:off x="0" y="10965"/>
          <a:ext cx="5098256" cy="1006931"/>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First send to the Presbytery of San Jose, ATTN DIANE.</a:t>
          </a:r>
        </a:p>
      </dsp:txBody>
      <dsp:txXfrm>
        <a:off x="49154" y="60119"/>
        <a:ext cx="4999948" cy="908623"/>
      </dsp:txXfrm>
    </dsp:sp>
    <dsp:sp modelId="{ED91B47C-1341-498B-824E-32CC967D2464}">
      <dsp:nvSpPr>
        <dsp:cNvPr id="0" name=""/>
        <dsp:cNvSpPr/>
      </dsp:nvSpPr>
      <dsp:spPr>
        <a:xfrm>
          <a:off x="0" y="1069736"/>
          <a:ext cx="5098256" cy="1006931"/>
        </a:xfrm>
        <a:prstGeom prst="roundRect">
          <a:avLst/>
        </a:prstGeom>
        <a:gradFill rotWithShape="0">
          <a:gsLst>
            <a:gs pos="0">
              <a:schemeClr val="accent2">
                <a:hueOff val="704463"/>
                <a:satOff val="-5041"/>
                <a:lumOff val="-294"/>
                <a:alphaOff val="0"/>
                <a:shade val="85000"/>
                <a:satMod val="130000"/>
              </a:schemeClr>
            </a:gs>
            <a:gs pos="34000">
              <a:schemeClr val="accent2">
                <a:hueOff val="704463"/>
                <a:satOff val="-5041"/>
                <a:lumOff val="-294"/>
                <a:alphaOff val="0"/>
                <a:shade val="87000"/>
                <a:satMod val="125000"/>
              </a:schemeClr>
            </a:gs>
            <a:gs pos="70000">
              <a:schemeClr val="accent2">
                <a:hueOff val="704463"/>
                <a:satOff val="-5041"/>
                <a:lumOff val="-294"/>
                <a:alphaOff val="0"/>
                <a:tint val="100000"/>
                <a:shade val="90000"/>
                <a:satMod val="130000"/>
              </a:schemeClr>
            </a:gs>
            <a:gs pos="100000">
              <a:schemeClr val="accent2">
                <a:hueOff val="704463"/>
                <a:satOff val="-5041"/>
                <a:lumOff val="-294"/>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DO NOT SEND TO SYNOD.</a:t>
          </a:r>
        </a:p>
      </dsp:txBody>
      <dsp:txXfrm>
        <a:off x="49154" y="1118890"/>
        <a:ext cx="4999948" cy="908623"/>
      </dsp:txXfrm>
    </dsp:sp>
    <dsp:sp modelId="{1F5A9EFE-BFB6-4134-8D2C-121E99341176}">
      <dsp:nvSpPr>
        <dsp:cNvPr id="0" name=""/>
        <dsp:cNvSpPr/>
      </dsp:nvSpPr>
      <dsp:spPr>
        <a:xfrm>
          <a:off x="0" y="2128507"/>
          <a:ext cx="5098256" cy="1006931"/>
        </a:xfrm>
        <a:prstGeom prst="roundRect">
          <a:avLst/>
        </a:prstGeom>
        <a:gradFill rotWithShape="0">
          <a:gsLst>
            <a:gs pos="0">
              <a:schemeClr val="accent2">
                <a:hueOff val="1408927"/>
                <a:satOff val="-10081"/>
                <a:lumOff val="-589"/>
                <a:alphaOff val="0"/>
                <a:shade val="85000"/>
                <a:satMod val="130000"/>
              </a:schemeClr>
            </a:gs>
            <a:gs pos="34000">
              <a:schemeClr val="accent2">
                <a:hueOff val="1408927"/>
                <a:satOff val="-10081"/>
                <a:lumOff val="-589"/>
                <a:alphaOff val="0"/>
                <a:shade val="87000"/>
                <a:satMod val="125000"/>
              </a:schemeClr>
            </a:gs>
            <a:gs pos="70000">
              <a:schemeClr val="accent2">
                <a:hueOff val="1408927"/>
                <a:satOff val="-10081"/>
                <a:lumOff val="-589"/>
                <a:alphaOff val="0"/>
                <a:tint val="100000"/>
                <a:shade val="90000"/>
                <a:satMod val="130000"/>
              </a:schemeClr>
            </a:gs>
            <a:gs pos="100000">
              <a:schemeClr val="accent2">
                <a:hueOff val="1408927"/>
                <a:satOff val="-10081"/>
                <a:lumOff val="-58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Require Financial Affairs reviews and approval</a:t>
          </a:r>
          <a:endParaRPr lang="en-US" sz="1800" kern="1200"/>
        </a:p>
      </dsp:txBody>
      <dsp:txXfrm>
        <a:off x="49154" y="2177661"/>
        <a:ext cx="4999948" cy="908623"/>
      </dsp:txXfrm>
    </dsp:sp>
    <dsp:sp modelId="{9F66222E-728A-459A-BC1C-13B226C3882F}">
      <dsp:nvSpPr>
        <dsp:cNvPr id="0" name=""/>
        <dsp:cNvSpPr/>
      </dsp:nvSpPr>
      <dsp:spPr>
        <a:xfrm>
          <a:off x="0" y="3135439"/>
          <a:ext cx="5098256" cy="437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87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and send those that need to get Presbytery approval on to Presbytery.  I.E. 5 YEAR LEASES. Why? </a:t>
          </a:r>
        </a:p>
      </dsp:txBody>
      <dsp:txXfrm>
        <a:off x="0" y="3135439"/>
        <a:ext cx="5098256" cy="437805"/>
      </dsp:txXfrm>
    </dsp:sp>
    <dsp:sp modelId="{42C6179B-6EEA-4409-9073-4D7CA75459A2}">
      <dsp:nvSpPr>
        <dsp:cNvPr id="0" name=""/>
        <dsp:cNvSpPr/>
      </dsp:nvSpPr>
      <dsp:spPr>
        <a:xfrm>
          <a:off x="0" y="3573244"/>
          <a:ext cx="5098256" cy="1006931"/>
        </a:xfrm>
        <a:prstGeom prst="roundRect">
          <a:avLst/>
        </a:prstGeom>
        <a:gradFill rotWithShape="0">
          <a:gsLst>
            <a:gs pos="0">
              <a:schemeClr val="accent2">
                <a:hueOff val="2113390"/>
                <a:satOff val="-15122"/>
                <a:lumOff val="-883"/>
                <a:alphaOff val="0"/>
                <a:shade val="85000"/>
                <a:satMod val="130000"/>
              </a:schemeClr>
            </a:gs>
            <a:gs pos="34000">
              <a:schemeClr val="accent2">
                <a:hueOff val="2113390"/>
                <a:satOff val="-15122"/>
                <a:lumOff val="-883"/>
                <a:alphaOff val="0"/>
                <a:shade val="87000"/>
                <a:satMod val="125000"/>
              </a:schemeClr>
            </a:gs>
            <a:gs pos="70000">
              <a:schemeClr val="accent2">
                <a:hueOff val="2113390"/>
                <a:satOff val="-15122"/>
                <a:lumOff val="-883"/>
                <a:alphaOff val="0"/>
                <a:tint val="100000"/>
                <a:shade val="90000"/>
                <a:satMod val="130000"/>
              </a:schemeClr>
            </a:gs>
            <a:gs pos="100000">
              <a:schemeClr val="accent2">
                <a:hueOff val="2113390"/>
                <a:satOff val="-15122"/>
                <a:lumOff val="-883"/>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Once the Presbytery approves it, FA forwards it on to the synod for their approval. </a:t>
          </a:r>
        </a:p>
      </dsp:txBody>
      <dsp:txXfrm>
        <a:off x="49154" y="3622398"/>
        <a:ext cx="4999948" cy="908623"/>
      </dsp:txXfrm>
    </dsp:sp>
    <dsp:sp modelId="{48AD14CF-107D-4213-B52F-1E4432CF87AB}">
      <dsp:nvSpPr>
        <dsp:cNvPr id="0" name=""/>
        <dsp:cNvSpPr/>
      </dsp:nvSpPr>
      <dsp:spPr>
        <a:xfrm>
          <a:off x="0" y="4632015"/>
          <a:ext cx="5098256" cy="1006931"/>
        </a:xfrm>
        <a:prstGeom prst="roundRect">
          <a:avLst/>
        </a:prstGeom>
        <a:gradFill rotWithShape="0">
          <a:gsLst>
            <a:gs pos="0">
              <a:schemeClr val="accent2">
                <a:hueOff val="2817853"/>
                <a:satOff val="-20162"/>
                <a:lumOff val="-1177"/>
                <a:alphaOff val="0"/>
                <a:shade val="85000"/>
                <a:satMod val="130000"/>
              </a:schemeClr>
            </a:gs>
            <a:gs pos="34000">
              <a:schemeClr val="accent2">
                <a:hueOff val="2817853"/>
                <a:satOff val="-20162"/>
                <a:lumOff val="-1177"/>
                <a:alphaOff val="0"/>
                <a:shade val="87000"/>
                <a:satMod val="125000"/>
              </a:schemeClr>
            </a:gs>
            <a:gs pos="70000">
              <a:schemeClr val="accent2">
                <a:hueOff val="2817853"/>
                <a:satOff val="-20162"/>
                <a:lumOff val="-1177"/>
                <a:alphaOff val="0"/>
                <a:tint val="100000"/>
                <a:shade val="90000"/>
                <a:satMod val="130000"/>
              </a:schemeClr>
            </a:gs>
            <a:gs pos="100000">
              <a:schemeClr val="accent2">
                <a:hueOff val="2817853"/>
                <a:satOff val="-20162"/>
                <a:lumOff val="-1177"/>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Financial Affairs meets the 3</a:t>
          </a:r>
          <a:r>
            <a:rPr lang="en-US" sz="1800" kern="1200" baseline="30000" dirty="0"/>
            <a:t>rd</a:t>
          </a:r>
          <a:r>
            <a:rPr lang="en-US" sz="1800" kern="1200" dirty="0"/>
            <a:t> Wednesday of the month but Presbytery only meets four times a year and synod meets February, May, August, October.</a:t>
          </a:r>
        </a:p>
      </dsp:txBody>
      <dsp:txXfrm>
        <a:off x="49154" y="4681169"/>
        <a:ext cx="4999948" cy="9086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68154"/>
          </a:xfrm>
          <a:prstGeom prst="rect">
            <a:avLst/>
          </a:prstGeom>
        </p:spPr>
        <p:txBody>
          <a:bodyPr vert="horz" lIns="96255" tIns="48127" rIns="96255" bIns="48127" rtlCol="0"/>
          <a:lstStyle>
            <a:lvl1pPr algn="l">
              <a:defRPr sz="1300"/>
            </a:lvl1pPr>
          </a:lstStyle>
          <a:p>
            <a:endParaRPr lang="en-US"/>
          </a:p>
        </p:txBody>
      </p:sp>
      <p:sp>
        <p:nvSpPr>
          <p:cNvPr id="3" name="Date Placeholder 2"/>
          <p:cNvSpPr>
            <a:spLocks noGrp="1"/>
          </p:cNvSpPr>
          <p:nvPr>
            <p:ph type="dt" sz="quarter" idx="1"/>
          </p:nvPr>
        </p:nvSpPr>
        <p:spPr>
          <a:xfrm>
            <a:off x="4008705" y="1"/>
            <a:ext cx="3066733" cy="468154"/>
          </a:xfrm>
          <a:prstGeom prst="rect">
            <a:avLst/>
          </a:prstGeom>
        </p:spPr>
        <p:txBody>
          <a:bodyPr vert="horz" lIns="96255" tIns="48127" rIns="96255" bIns="48127" rtlCol="0"/>
          <a:lstStyle>
            <a:lvl1pPr algn="r">
              <a:defRPr sz="1300"/>
            </a:lvl1pPr>
          </a:lstStyle>
          <a:p>
            <a:fld id="{336ED3E6-233F-41A3-AE0B-17FCFF8B7A69}" type="datetimeFigureOut">
              <a:rPr lang="en-US" smtClean="0"/>
              <a:pPr/>
              <a:t>2/27/2021</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6255" tIns="48127" rIns="96255" bIns="48127" rtlCol="0" anchor="b"/>
          <a:lstStyle>
            <a:lvl1pPr algn="l">
              <a:defRPr sz="13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6255" tIns="48127" rIns="96255" bIns="48127" rtlCol="0" anchor="b"/>
          <a:lstStyle>
            <a:lvl1pPr algn="r">
              <a:defRPr sz="1300"/>
            </a:lvl1pPr>
          </a:lstStyle>
          <a:p>
            <a:fld id="{2C3A777D-4D22-477A-8FFC-EE50EE461E55}" type="slidenum">
              <a:rPr lang="en-US" smtClean="0"/>
              <a:pPr/>
              <a:t>‹#›</a:t>
            </a:fld>
            <a:endParaRPr lang="en-US"/>
          </a:p>
        </p:txBody>
      </p:sp>
    </p:spTree>
    <p:extLst>
      <p:ext uri="{BB962C8B-B14F-4D97-AF65-F5344CB8AC3E}">
        <p14:creationId xmlns:p14="http://schemas.microsoft.com/office/powerpoint/2010/main" val="3244044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C557BC17-E45F-4A48-9CAA-96AB3809D99E}" type="datetimeFigureOut">
              <a:rPr lang="en-US" smtClean="0"/>
              <a:t>2/27/2021</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128653D4-E3B7-483F-9774-FDB89CDC4A2E}" type="slidenum">
              <a:rPr lang="en-US" smtClean="0"/>
              <a:t>‹#›</a:t>
            </a:fld>
            <a:endParaRPr lang="en-US"/>
          </a:p>
        </p:txBody>
      </p:sp>
    </p:spTree>
    <p:extLst>
      <p:ext uri="{BB962C8B-B14F-4D97-AF65-F5344CB8AC3E}">
        <p14:creationId xmlns:p14="http://schemas.microsoft.com/office/powerpoint/2010/main" val="2715171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8653D4-E3B7-483F-9774-FDB89CDC4A2E}" type="slidenum">
              <a:rPr lang="en-US" smtClean="0"/>
              <a:t>2</a:t>
            </a:fld>
            <a:endParaRPr lang="en-US"/>
          </a:p>
        </p:txBody>
      </p:sp>
    </p:spTree>
    <p:extLst>
      <p:ext uri="{BB962C8B-B14F-4D97-AF65-F5344CB8AC3E}">
        <p14:creationId xmlns:p14="http://schemas.microsoft.com/office/powerpoint/2010/main" val="2130366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2E54A-2A4D-4FF3-A26D-C4E71DEA464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0D7B463-5B1F-4234-B52E-6CBB1364161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F3F1F32-D018-453C-87C7-6BA356C5C0A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5B16E9B-75F0-464D-8B9E-3D5D3E2967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67BA00-23E6-4DC5-BA65-79F160662494}"/>
              </a:ext>
            </a:extLst>
          </p:cNvPr>
          <p:cNvSpPr>
            <a:spLocks noGrp="1"/>
          </p:cNvSpPr>
          <p:nvPr>
            <p:ph type="sldNum" sz="quarter" idx="12"/>
          </p:nvPr>
        </p:nvSpPr>
        <p:spPr/>
        <p:txBody>
          <a:bodyPr/>
          <a:lstStyle/>
          <a:p>
            <a:fld id="{AE04C70E-94F3-419C-9934-39DE03547BFC}" type="slidenum">
              <a:rPr lang="en-US" smtClean="0"/>
              <a:pPr/>
              <a:t>‹#›</a:t>
            </a:fld>
            <a:endParaRPr lang="en-US"/>
          </a:p>
        </p:txBody>
      </p:sp>
    </p:spTree>
    <p:extLst>
      <p:ext uri="{BB962C8B-B14F-4D97-AF65-F5344CB8AC3E}">
        <p14:creationId xmlns:p14="http://schemas.microsoft.com/office/powerpoint/2010/main" val="2992953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D2260-407A-420A-BE8D-F48D672C99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48FF4E-9F7E-4DDC-846E-CA712C9327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CC320-623A-4072-AF03-3AAE67D2E3B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2205559-8D31-4459-AF46-2EAB4C01B7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A4D950-5F98-4F53-8C41-427854396619}"/>
              </a:ext>
            </a:extLst>
          </p:cNvPr>
          <p:cNvSpPr>
            <a:spLocks noGrp="1"/>
          </p:cNvSpPr>
          <p:nvPr>
            <p:ph type="sldNum" sz="quarter" idx="12"/>
          </p:nvPr>
        </p:nvSpPr>
        <p:spPr/>
        <p:txBody>
          <a:bodyPr/>
          <a:lstStyle/>
          <a:p>
            <a:fld id="{AE04C70E-94F3-419C-9934-39DE03547BFC}" type="slidenum">
              <a:rPr lang="en-US" smtClean="0"/>
              <a:pPr/>
              <a:t>‹#›</a:t>
            </a:fld>
            <a:endParaRPr lang="en-US"/>
          </a:p>
        </p:txBody>
      </p:sp>
    </p:spTree>
    <p:extLst>
      <p:ext uri="{BB962C8B-B14F-4D97-AF65-F5344CB8AC3E}">
        <p14:creationId xmlns:p14="http://schemas.microsoft.com/office/powerpoint/2010/main" val="3532545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D2A7EC-D376-4F70-8E3F-244CCBEFE72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A9432B-51DC-4D7E-A54B-665E8CFC50A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8BCBD1-D7F7-4B36-9485-FC47D95E222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801D0F9-0CED-4667-AFDD-E8C5AF479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42DA9A-6A92-4063-A72B-6B2FBEC9E9BD}"/>
              </a:ext>
            </a:extLst>
          </p:cNvPr>
          <p:cNvSpPr>
            <a:spLocks noGrp="1"/>
          </p:cNvSpPr>
          <p:nvPr>
            <p:ph type="sldNum" sz="quarter" idx="12"/>
          </p:nvPr>
        </p:nvSpPr>
        <p:spPr/>
        <p:txBody>
          <a:bodyPr/>
          <a:lstStyle/>
          <a:p>
            <a:fld id="{AE04C70E-94F3-419C-9934-39DE03547BFC}" type="slidenum">
              <a:rPr lang="en-US" smtClean="0"/>
              <a:pPr/>
              <a:t>‹#›</a:t>
            </a:fld>
            <a:endParaRPr lang="en-US"/>
          </a:p>
        </p:txBody>
      </p:sp>
    </p:spTree>
    <p:extLst>
      <p:ext uri="{BB962C8B-B14F-4D97-AF65-F5344CB8AC3E}">
        <p14:creationId xmlns:p14="http://schemas.microsoft.com/office/powerpoint/2010/main" val="3757298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4C70E-94F3-419C-9934-39DE03547BFC}"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6907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04C70E-94F3-419C-9934-39DE03547BFC}" type="slidenum">
              <a:rPr lang="en-US" smtClean="0"/>
              <a:pPr/>
              <a:t>‹#›</a:t>
            </a:fld>
            <a:endParaRPr lang="en-US"/>
          </a:p>
        </p:txBody>
      </p:sp>
      <p:pic>
        <p:nvPicPr>
          <p:cNvPr id="7" name="Picture 6">
            <a:extLst>
              <a:ext uri="{FF2B5EF4-FFF2-40B4-BE49-F238E27FC236}">
                <a16:creationId xmlns:a16="http://schemas.microsoft.com/office/drawing/2014/main" id="{4AEA1FC4-585E-436F-AD8F-BD7D18FE36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0" y="128717"/>
            <a:ext cx="685800" cy="885825"/>
          </a:xfrm>
          <a:prstGeom prst="rect">
            <a:avLst/>
          </a:prstGeom>
        </p:spPr>
      </p:pic>
    </p:spTree>
    <p:extLst>
      <p:ext uri="{BB962C8B-B14F-4D97-AF65-F5344CB8AC3E}">
        <p14:creationId xmlns:p14="http://schemas.microsoft.com/office/powerpoint/2010/main" val="2750459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4C70E-94F3-419C-9934-39DE03547BFC}"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229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04C70E-94F3-419C-9934-39DE03547BFC}" type="slidenum">
              <a:rPr lang="en-US" smtClean="0"/>
              <a:pPr/>
              <a:t>‹#›</a:t>
            </a:fld>
            <a:endParaRPr lang="en-US"/>
          </a:p>
        </p:txBody>
      </p:sp>
      <p:pic>
        <p:nvPicPr>
          <p:cNvPr id="9" name="Picture 8">
            <a:extLst>
              <a:ext uri="{FF2B5EF4-FFF2-40B4-BE49-F238E27FC236}">
                <a16:creationId xmlns:a16="http://schemas.microsoft.com/office/drawing/2014/main" id="{59805A3D-F86C-4ABD-8889-E56A16E4EA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800" y="38527"/>
            <a:ext cx="685800" cy="885825"/>
          </a:xfrm>
          <a:prstGeom prst="rect">
            <a:avLst/>
          </a:prstGeom>
        </p:spPr>
      </p:pic>
    </p:spTree>
    <p:extLst>
      <p:ext uri="{BB962C8B-B14F-4D97-AF65-F5344CB8AC3E}">
        <p14:creationId xmlns:p14="http://schemas.microsoft.com/office/powerpoint/2010/main" val="273035115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2/27/2021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20184870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04C70E-94F3-419C-9934-39DE03547BFC}" type="slidenum">
              <a:rPr lang="en-US" smtClean="0"/>
              <a:pPr/>
              <a:t>‹#›</a:t>
            </a:fld>
            <a:endParaRPr lang="en-US"/>
          </a:p>
        </p:txBody>
      </p:sp>
    </p:spTree>
    <p:extLst>
      <p:ext uri="{BB962C8B-B14F-4D97-AF65-F5344CB8AC3E}">
        <p14:creationId xmlns:p14="http://schemas.microsoft.com/office/powerpoint/2010/main" val="3606485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E04C70E-94F3-419C-9934-39DE03547BFC}" type="slidenum">
              <a:rPr lang="en-US" smtClean="0"/>
              <a:pPr/>
              <a:t>‹#›</a:t>
            </a:fld>
            <a:endParaRPr lang="en-US"/>
          </a:p>
        </p:txBody>
      </p:sp>
    </p:spTree>
    <p:extLst>
      <p:ext uri="{BB962C8B-B14F-4D97-AF65-F5344CB8AC3E}">
        <p14:creationId xmlns:p14="http://schemas.microsoft.com/office/powerpoint/2010/main" val="3172917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 y="0"/>
            <a:ext cx="303809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E04C70E-94F3-419C-9934-39DE03547BFC}" type="slidenum">
              <a:rPr lang="en-US" smtClean="0"/>
              <a:pPr/>
              <a:t>‹#›</a:t>
            </a:fld>
            <a:endParaRPr lang="en-US"/>
          </a:p>
        </p:txBody>
      </p:sp>
    </p:spTree>
    <p:extLst>
      <p:ext uri="{BB962C8B-B14F-4D97-AF65-F5344CB8AC3E}">
        <p14:creationId xmlns:p14="http://schemas.microsoft.com/office/powerpoint/2010/main" val="179426810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2C576-E56F-4269-B2BB-9ED623F2DF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521C69-94A6-4822-BDA6-FCE405BB57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0CA74B-7906-4093-9E38-A6D5174F27A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8D535AC-1D09-43D0-80E0-D6A1254D6C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C38C03-34F4-4DEE-A277-7C9594A6AA3A}"/>
              </a:ext>
            </a:extLst>
          </p:cNvPr>
          <p:cNvSpPr>
            <a:spLocks noGrp="1"/>
          </p:cNvSpPr>
          <p:nvPr>
            <p:ph type="sldNum" sz="quarter" idx="12"/>
          </p:nvPr>
        </p:nvSpPr>
        <p:spPr/>
        <p:txBody>
          <a:bodyPr/>
          <a:lstStyle/>
          <a:p>
            <a:fld id="{AE04C70E-94F3-419C-9934-39DE03547BFC}" type="slidenum">
              <a:rPr lang="en-US" smtClean="0"/>
              <a:pPr/>
              <a:t>‹#›</a:t>
            </a:fld>
            <a:endParaRPr lang="en-US"/>
          </a:p>
        </p:txBody>
      </p:sp>
      <p:pic>
        <p:nvPicPr>
          <p:cNvPr id="7" name="Picture 6">
            <a:extLst>
              <a:ext uri="{FF2B5EF4-FFF2-40B4-BE49-F238E27FC236}">
                <a16:creationId xmlns:a16="http://schemas.microsoft.com/office/drawing/2014/main" id="{588A7D68-D03B-487D-B480-7BE30A1B56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0" y="128717"/>
            <a:ext cx="685800" cy="885825"/>
          </a:xfrm>
          <a:prstGeom prst="rect">
            <a:avLst/>
          </a:prstGeom>
        </p:spPr>
      </p:pic>
    </p:spTree>
    <p:extLst>
      <p:ext uri="{BB962C8B-B14F-4D97-AF65-F5344CB8AC3E}">
        <p14:creationId xmlns:p14="http://schemas.microsoft.com/office/powerpoint/2010/main" val="422882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3"/>
            <a:ext cx="7589520"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E04C70E-94F3-419C-9934-39DE03547BFC}" type="slidenum">
              <a:rPr lang="en-US" smtClean="0"/>
              <a:pPr/>
              <a:t>‹#›</a:t>
            </a:fld>
            <a:endParaRPr lang="en-US"/>
          </a:p>
        </p:txBody>
      </p:sp>
    </p:spTree>
    <p:extLst>
      <p:ext uri="{BB962C8B-B14F-4D97-AF65-F5344CB8AC3E}">
        <p14:creationId xmlns:p14="http://schemas.microsoft.com/office/powerpoint/2010/main" val="1394915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91440" rIns="4572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4C70E-94F3-419C-9934-39DE03547BFC}" type="slidenum">
              <a:rPr lang="en-US" smtClean="0"/>
              <a:pPr/>
              <a:t>‹#›</a:t>
            </a:fld>
            <a:endParaRPr lang="en-US"/>
          </a:p>
        </p:txBody>
      </p:sp>
    </p:spTree>
    <p:extLst>
      <p:ext uri="{BB962C8B-B14F-4D97-AF65-F5344CB8AC3E}">
        <p14:creationId xmlns:p14="http://schemas.microsoft.com/office/powerpoint/2010/main" val="3661570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91440" rIns="4572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4C70E-94F3-419C-9934-39DE03547BFC}" type="slidenum">
              <a:rPr lang="en-US" smtClean="0"/>
              <a:pPr/>
              <a:t>‹#›</a:t>
            </a:fld>
            <a:endParaRPr lang="en-US"/>
          </a:p>
        </p:txBody>
      </p:sp>
    </p:spTree>
    <p:extLst>
      <p:ext uri="{BB962C8B-B14F-4D97-AF65-F5344CB8AC3E}">
        <p14:creationId xmlns:p14="http://schemas.microsoft.com/office/powerpoint/2010/main" val="184072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ED1A1-68EE-4F98-B236-62EBD7E6E18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4A65B0F-DA22-4AEE-BCF8-A3DE91E5C72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F4BE4C-B806-4193-AA0A-DA3E20D85A7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2A7C227-42E8-486C-A3AE-2BD3A2E5EE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FE1831-2B40-4E62-BA6D-B57B0FEB5D35}"/>
              </a:ext>
            </a:extLst>
          </p:cNvPr>
          <p:cNvSpPr>
            <a:spLocks noGrp="1"/>
          </p:cNvSpPr>
          <p:nvPr>
            <p:ph type="sldNum" sz="quarter" idx="12"/>
          </p:nvPr>
        </p:nvSpPr>
        <p:spPr/>
        <p:txBody>
          <a:bodyPr/>
          <a:lstStyle/>
          <a:p>
            <a:fld id="{AE04C70E-94F3-419C-9934-39DE03547BFC}" type="slidenum">
              <a:rPr lang="en-US" smtClean="0"/>
              <a:pPr/>
              <a:t>‹#›</a:t>
            </a:fld>
            <a:endParaRPr lang="en-US"/>
          </a:p>
        </p:txBody>
      </p:sp>
    </p:spTree>
    <p:extLst>
      <p:ext uri="{BB962C8B-B14F-4D97-AF65-F5344CB8AC3E}">
        <p14:creationId xmlns:p14="http://schemas.microsoft.com/office/powerpoint/2010/main" val="141575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9D1B4-3B4C-4120-A391-52B135E984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0E10AB-A40E-40FC-B20D-E05D1620C07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B83A74-DD5F-4D58-8F06-16F9A25638F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9D1637-1472-4B61-B979-B5BAB1C092C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458D035-1E76-41AF-B9CD-A1A0B86D04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60E600-2551-43B8-9779-CBACA69A4668}"/>
              </a:ext>
            </a:extLst>
          </p:cNvPr>
          <p:cNvSpPr>
            <a:spLocks noGrp="1"/>
          </p:cNvSpPr>
          <p:nvPr>
            <p:ph type="sldNum" sz="quarter" idx="12"/>
          </p:nvPr>
        </p:nvSpPr>
        <p:spPr/>
        <p:txBody>
          <a:bodyPr/>
          <a:lstStyle/>
          <a:p>
            <a:fld id="{AE04C70E-94F3-419C-9934-39DE03547BFC}" type="slidenum">
              <a:rPr lang="en-US" smtClean="0"/>
              <a:pPr/>
              <a:t>‹#›</a:t>
            </a:fld>
            <a:endParaRPr lang="en-US"/>
          </a:p>
        </p:txBody>
      </p:sp>
      <p:pic>
        <p:nvPicPr>
          <p:cNvPr id="8" name="Picture 7">
            <a:extLst>
              <a:ext uri="{FF2B5EF4-FFF2-40B4-BE49-F238E27FC236}">
                <a16:creationId xmlns:a16="http://schemas.microsoft.com/office/drawing/2014/main" id="{FB138A17-8310-41CB-9F5A-B787F262FA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800" y="38527"/>
            <a:ext cx="685800" cy="885825"/>
          </a:xfrm>
          <a:prstGeom prst="rect">
            <a:avLst/>
          </a:prstGeom>
        </p:spPr>
      </p:pic>
    </p:spTree>
    <p:extLst>
      <p:ext uri="{BB962C8B-B14F-4D97-AF65-F5344CB8AC3E}">
        <p14:creationId xmlns:p14="http://schemas.microsoft.com/office/powerpoint/2010/main" val="92886544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0C913-CD13-4E27-BAFE-0EBD8339BA6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877CC1-0650-40F7-9642-58BB70BF356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F3C5C4B-D77B-4C9B-A14A-9906D3C211D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5E9DEB-6D9A-4E92-B7B1-58F584AF6E9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2B7EA-2828-4D1F-9D14-71996E107E3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8EC520-BABD-42F9-98AB-471E0020A04B}"/>
              </a:ext>
            </a:extLst>
          </p:cNvPr>
          <p:cNvSpPr>
            <a:spLocks noGrp="1"/>
          </p:cNvSpPr>
          <p:nvPr>
            <p:ph type="dt" sz="half" idx="10"/>
          </p:nvPr>
        </p:nvSpPr>
        <p:spPr/>
        <p:txBody>
          <a:bodyPr/>
          <a:lstStyle/>
          <a:p>
            <a:fld id="{9334D819-9F07-4261-B09B-9E467E5D9002}" type="datetimeFigureOut">
              <a:rPr lang="en-US" smtClean="0"/>
              <a:t>2/27/2021</a:t>
            </a:fld>
            <a:endParaRPr lang="en-US" dirty="0"/>
          </a:p>
        </p:txBody>
      </p:sp>
      <p:sp>
        <p:nvSpPr>
          <p:cNvPr id="8" name="Footer Placeholder 7">
            <a:extLst>
              <a:ext uri="{FF2B5EF4-FFF2-40B4-BE49-F238E27FC236}">
                <a16:creationId xmlns:a16="http://schemas.microsoft.com/office/drawing/2014/main" id="{991F8977-65D8-4F27-8BCA-011F3327D47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A142A43-EC1D-4BBF-98AE-D7F38BA76CE5}"/>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75682512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30CDF-082C-4D59-89A2-D8EDEFE694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0DD8DD-6798-44A1-9C8F-A7D37D77643D}"/>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0F2936D4-0138-43BE-8989-D35E7C70F2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6FAEE8-4F14-426B-89ED-755D2DD3408A}"/>
              </a:ext>
            </a:extLst>
          </p:cNvPr>
          <p:cNvSpPr>
            <a:spLocks noGrp="1"/>
          </p:cNvSpPr>
          <p:nvPr>
            <p:ph type="sldNum" sz="quarter" idx="12"/>
          </p:nvPr>
        </p:nvSpPr>
        <p:spPr/>
        <p:txBody>
          <a:bodyPr/>
          <a:lstStyle/>
          <a:p>
            <a:fld id="{AE04C70E-94F3-419C-9934-39DE03547BFC}" type="slidenum">
              <a:rPr lang="en-US" smtClean="0"/>
              <a:pPr/>
              <a:t>‹#›</a:t>
            </a:fld>
            <a:endParaRPr lang="en-US"/>
          </a:p>
        </p:txBody>
      </p:sp>
    </p:spTree>
    <p:extLst>
      <p:ext uri="{BB962C8B-B14F-4D97-AF65-F5344CB8AC3E}">
        <p14:creationId xmlns:p14="http://schemas.microsoft.com/office/powerpoint/2010/main" val="1768360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E5DDBE-DC21-40CB-8CAD-A2D4999D5131}"/>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971B43A3-E373-4A28-9AEA-5054E11563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3F28D4-4ACB-4182-8C1A-90B548F0C555}"/>
              </a:ext>
            </a:extLst>
          </p:cNvPr>
          <p:cNvSpPr>
            <a:spLocks noGrp="1"/>
          </p:cNvSpPr>
          <p:nvPr>
            <p:ph type="sldNum" sz="quarter" idx="12"/>
          </p:nvPr>
        </p:nvSpPr>
        <p:spPr/>
        <p:txBody>
          <a:bodyPr/>
          <a:lstStyle/>
          <a:p>
            <a:fld id="{AE04C70E-94F3-419C-9934-39DE03547BFC}" type="slidenum">
              <a:rPr lang="en-US" smtClean="0"/>
              <a:pPr/>
              <a:t>‹#›</a:t>
            </a:fld>
            <a:endParaRPr lang="en-US"/>
          </a:p>
        </p:txBody>
      </p:sp>
    </p:spTree>
    <p:extLst>
      <p:ext uri="{BB962C8B-B14F-4D97-AF65-F5344CB8AC3E}">
        <p14:creationId xmlns:p14="http://schemas.microsoft.com/office/powerpoint/2010/main" val="2957943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3F238-4251-4DA8-8EC0-51C25D781FA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67A8508-6C1E-4BF0-B1A6-2DD7252E061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C35607-E491-4FEB-8FE6-DE0ACAD63B0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E28C6B0-F1E7-49F6-8A13-44F4E2C8867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48338D7-8D61-4B89-B75A-7CF13AD696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A1AAE5-0095-4B0F-94B3-5CF3E924C06C}"/>
              </a:ext>
            </a:extLst>
          </p:cNvPr>
          <p:cNvSpPr>
            <a:spLocks noGrp="1"/>
          </p:cNvSpPr>
          <p:nvPr>
            <p:ph type="sldNum" sz="quarter" idx="12"/>
          </p:nvPr>
        </p:nvSpPr>
        <p:spPr/>
        <p:txBody>
          <a:bodyPr/>
          <a:lstStyle/>
          <a:p>
            <a:fld id="{AE04C70E-94F3-419C-9934-39DE03547BFC}" type="slidenum">
              <a:rPr lang="en-US" smtClean="0"/>
              <a:pPr/>
              <a:t>‹#›</a:t>
            </a:fld>
            <a:endParaRPr lang="en-US"/>
          </a:p>
        </p:txBody>
      </p:sp>
    </p:spTree>
    <p:extLst>
      <p:ext uri="{BB962C8B-B14F-4D97-AF65-F5344CB8AC3E}">
        <p14:creationId xmlns:p14="http://schemas.microsoft.com/office/powerpoint/2010/main" val="358023036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2A9EC-9E61-43A4-8895-1017DDA31A9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3E056C2-4686-4924-8870-B70106C64FE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E1F56E0-172F-4BC9-8C5A-1B01D691647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ED6A8EA-5C00-44F8-86A7-C58927AC75B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8B21CEE-FF21-4E68-8288-F11576AD1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1E6D68-C80F-484F-AE26-126293FF0AAC}"/>
              </a:ext>
            </a:extLst>
          </p:cNvPr>
          <p:cNvSpPr>
            <a:spLocks noGrp="1"/>
          </p:cNvSpPr>
          <p:nvPr>
            <p:ph type="sldNum" sz="quarter" idx="12"/>
          </p:nvPr>
        </p:nvSpPr>
        <p:spPr/>
        <p:txBody>
          <a:bodyPr/>
          <a:lstStyle/>
          <a:p>
            <a:fld id="{AE04C70E-94F3-419C-9934-39DE03547BFC}" type="slidenum">
              <a:rPr lang="en-US" smtClean="0"/>
              <a:pPr/>
              <a:t>‹#›</a:t>
            </a:fld>
            <a:endParaRPr lang="en-US"/>
          </a:p>
        </p:txBody>
      </p:sp>
    </p:spTree>
    <p:extLst>
      <p:ext uri="{BB962C8B-B14F-4D97-AF65-F5344CB8AC3E}">
        <p14:creationId xmlns:p14="http://schemas.microsoft.com/office/powerpoint/2010/main" val="120804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1000">
              <a:schemeClr val="accent1">
                <a:lumMod val="40000"/>
                <a:lumOff val="60000"/>
              </a:schemeClr>
            </a:gs>
            <a:gs pos="92000">
              <a:schemeClr val="accent1">
                <a:lumMod val="75000"/>
              </a:schemeClr>
            </a:gs>
            <a:gs pos="62000">
              <a:schemeClr val="accent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2DAC2F-47DB-4E5E-B02D-272F0EAEA17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3FF9C3-4B0B-45AD-8875-A6BEAA7B1E4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00BC3-04DF-4CB0-80DD-D6A07BE55BD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75BE4A2-87E9-41E0-9E63-87A0D61697B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9BB0CC-8464-4799-839F-4BEF33A5304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E04C70E-94F3-419C-9934-39DE03547BFC}" type="slidenum">
              <a:rPr lang="en-US" smtClean="0"/>
              <a:pPr/>
              <a:t>‹#›</a:t>
            </a:fld>
            <a:endParaRPr lang="en-US"/>
          </a:p>
        </p:txBody>
      </p:sp>
    </p:spTree>
    <p:extLst>
      <p:ext uri="{BB962C8B-B14F-4D97-AF65-F5344CB8AC3E}">
        <p14:creationId xmlns:p14="http://schemas.microsoft.com/office/powerpoint/2010/main" val="3710433356"/>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1000">
              <a:schemeClr val="accent1">
                <a:lumMod val="40000"/>
                <a:lumOff val="60000"/>
              </a:schemeClr>
            </a:gs>
            <a:gs pos="92000">
              <a:schemeClr val="accent1">
                <a:lumMod val="75000"/>
              </a:schemeClr>
            </a:gs>
            <a:gs pos="62000">
              <a:schemeClr val="accent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7" name="Rectangle 6"/>
          <p:cNvSpPr/>
          <p:nvPr/>
        </p:nvSpPr>
        <p:spPr>
          <a:xfrm>
            <a:off x="12" y="6400800"/>
            <a:ext cx="914398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E04C70E-94F3-419C-9934-39DE03547BFC}"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863241"/>
      </p:ext>
    </p:extLst>
  </p:cSld>
  <p:clrMap bg1="dk1" tx1="lt1" bg2="dk2" tx2="lt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mailto:RevLAWW@gmail.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fi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Rebecca.rayner@pcusa.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www.stewardshipkaleidoscope.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sanjosepby.or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sanjosepby.org/committees/financial-affairs-ministry-form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rdtkcase@comcast.net" TargetMode="External"/><Relationship Id="rId2" Type="http://schemas.openxmlformats.org/officeDocument/2006/relationships/hyperlink" Target="mailto:edd@breeden.u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capropeforms.org/countie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pcusa.org/percapita/"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mailto:fsommerville@nonprofitattorney.com" TargetMode="External"/><Relationship Id="rId2" Type="http://schemas.openxmlformats.org/officeDocument/2006/relationships/hyperlink" Target="http://www.wkpz.com/nonprofit_articles.php" TargetMode="External"/><Relationship Id="rId1" Type="http://schemas.openxmlformats.org/officeDocument/2006/relationships/slideLayout" Target="../slideLayouts/slideLayout2.xml"/><Relationship Id="rId5" Type="http://schemas.openxmlformats.org/officeDocument/2006/relationships/hyperlink" Target="http://www.stewardshipkaleidoscope.org/" TargetMode="External"/><Relationship Id="rId4" Type="http://schemas.openxmlformats.org/officeDocument/2006/relationships/hyperlink" Target="mailto:Elaine@nonprofit-tax.com"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458200" cy="2133600"/>
          </a:xfrm>
        </p:spPr>
        <p:txBody>
          <a:bodyPr>
            <a:noAutofit/>
          </a:bodyPr>
          <a:lstStyle/>
          <a:p>
            <a:pPr algn="ctr"/>
            <a:r>
              <a:rPr lang="en-US" sz="7200" dirty="0"/>
              <a:t>Treasurers’ Training</a:t>
            </a:r>
          </a:p>
        </p:txBody>
      </p:sp>
      <p:sp>
        <p:nvSpPr>
          <p:cNvPr id="3" name="Subtitle 2"/>
          <p:cNvSpPr>
            <a:spLocks noGrp="1"/>
          </p:cNvSpPr>
          <p:nvPr>
            <p:ph type="subTitle" idx="1"/>
          </p:nvPr>
        </p:nvSpPr>
        <p:spPr>
          <a:xfrm>
            <a:off x="76200" y="3886201"/>
            <a:ext cx="3945402" cy="1427921"/>
          </a:xfrm>
        </p:spPr>
        <p:txBody>
          <a:bodyPr>
            <a:normAutofit/>
          </a:bodyPr>
          <a:lstStyle/>
          <a:p>
            <a:r>
              <a:rPr lang="en-US" sz="4000" dirty="0"/>
              <a:t>Financial </a:t>
            </a:r>
          </a:p>
          <a:p>
            <a:r>
              <a:rPr lang="en-US" sz="4000" dirty="0"/>
              <a:t>Affairs</a:t>
            </a:r>
          </a:p>
        </p:txBody>
      </p:sp>
      <p:sp>
        <p:nvSpPr>
          <p:cNvPr id="4" name="Slide Number Placeholder 3"/>
          <p:cNvSpPr>
            <a:spLocks noGrp="1"/>
          </p:cNvSpPr>
          <p:nvPr>
            <p:ph type="sldNum" sz="quarter" idx="12"/>
          </p:nvPr>
        </p:nvSpPr>
        <p:spPr/>
        <p:txBody>
          <a:bodyPr/>
          <a:lstStyle/>
          <a:p>
            <a:fld id="{AE04C70E-94F3-419C-9934-39DE03547BFC}" type="slidenum">
              <a:rPr lang="en-US" smtClean="0"/>
              <a:pPr/>
              <a:t>1</a:t>
            </a:fld>
            <a:endParaRPr lang="en-US" dirty="0"/>
          </a:p>
        </p:txBody>
      </p:sp>
      <p:pic>
        <p:nvPicPr>
          <p:cNvPr id="1026" name="Picture 2" descr="C:\Users\Jim\Downloads\NX_accountant_worriedfro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3101975"/>
            <a:ext cx="2861605" cy="312420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txBox="1">
            <a:spLocks/>
          </p:cNvSpPr>
          <p:nvPr/>
        </p:nvSpPr>
        <p:spPr>
          <a:xfrm>
            <a:off x="6343650" y="3657600"/>
            <a:ext cx="2286000" cy="1447800"/>
          </a:xfrm>
          <a:prstGeom prst="rect">
            <a:avLst/>
          </a:prstGeom>
        </p:spPr>
        <p:txBody>
          <a:bodyPr vert="horz" anchor="b">
            <a:no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r>
              <a:rPr lang="en-US" sz="4000" dirty="0"/>
              <a:t>March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191939"/>
            <a:ext cx="7429499" cy="722461"/>
          </a:xfrm>
        </p:spPr>
        <p:txBody>
          <a:bodyPr/>
          <a:lstStyle/>
          <a:p>
            <a:r>
              <a:rPr lang="en-US" b="1" dirty="0"/>
              <a:t>W-2 FORM</a:t>
            </a:r>
          </a:p>
        </p:txBody>
      </p:sp>
      <p:pic>
        <p:nvPicPr>
          <p:cNvPr id="4" name="Content Placeholder 3"/>
          <p:cNvPicPr>
            <a:picLocks noGrp="1" noChangeAspect="1"/>
          </p:cNvPicPr>
          <p:nvPr>
            <p:ph idx="1"/>
          </p:nvPr>
        </p:nvPicPr>
        <p:blipFill>
          <a:blip r:embed="rId2"/>
          <a:stretch>
            <a:fillRect/>
          </a:stretch>
        </p:blipFill>
        <p:spPr>
          <a:xfrm>
            <a:off x="457200" y="1008815"/>
            <a:ext cx="8185485" cy="5239585"/>
          </a:xfrm>
          <a:prstGeom prst="rect">
            <a:avLst/>
          </a:prstGeom>
        </p:spPr>
      </p:pic>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04C70E-94F3-419C-9934-39DE03547BFC}"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p:cNvSpPr txBox="1"/>
          <p:nvPr/>
        </p:nvSpPr>
        <p:spPr>
          <a:xfrm>
            <a:off x="4800600" y="1488012"/>
            <a:ext cx="15240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               50,000  </a:t>
            </a:r>
          </a:p>
        </p:txBody>
      </p:sp>
      <p:sp>
        <p:nvSpPr>
          <p:cNvPr id="9" name="TextBox 8"/>
          <p:cNvSpPr txBox="1"/>
          <p:nvPr/>
        </p:nvSpPr>
        <p:spPr>
          <a:xfrm>
            <a:off x="4953000" y="3962400"/>
            <a:ext cx="17526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Housing allowance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40,000</a:t>
            </a:r>
          </a:p>
        </p:txBody>
      </p:sp>
      <p:sp>
        <p:nvSpPr>
          <p:cNvPr id="5" name="TextBox 4"/>
          <p:cNvSpPr txBox="1"/>
          <p:nvPr/>
        </p:nvSpPr>
        <p:spPr>
          <a:xfrm>
            <a:off x="5219700" y="1474016"/>
            <a:ext cx="12192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30,000</a:t>
            </a:r>
          </a:p>
        </p:txBody>
      </p:sp>
    </p:spTree>
    <p:extLst>
      <p:ext uri="{BB962C8B-B14F-4D97-AF65-F5344CB8AC3E}">
        <p14:creationId xmlns:p14="http://schemas.microsoft.com/office/powerpoint/2010/main" val="1496110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Income</a:t>
            </a:r>
          </a:p>
        </p:txBody>
      </p:sp>
      <p:sp>
        <p:nvSpPr>
          <p:cNvPr id="3" name="Content Placeholder 2"/>
          <p:cNvSpPr>
            <a:spLocks noGrp="1"/>
          </p:cNvSpPr>
          <p:nvPr>
            <p:ph idx="1"/>
          </p:nvPr>
        </p:nvSpPr>
        <p:spPr>
          <a:xfrm>
            <a:off x="381000" y="1357313"/>
            <a:ext cx="4191000" cy="5181600"/>
          </a:xfrm>
        </p:spPr>
        <p:txBody>
          <a:bodyPr>
            <a:normAutofit lnSpcReduction="10000"/>
          </a:bodyPr>
          <a:lstStyle/>
          <a:p>
            <a:r>
              <a:rPr lang="en-US" sz="1700" b="1" i="0" u="none" strike="noStrike" baseline="0" dirty="0">
                <a:latin typeface="HelveticaNeue MediumCond"/>
              </a:rPr>
              <a:t>Determining church wages or salary. </a:t>
            </a:r>
          </a:p>
          <a:p>
            <a:pPr algn="just"/>
            <a:r>
              <a:rPr lang="en-US" sz="1700" b="0" i="0" u="none" strike="noStrike" baseline="0" dirty="0">
                <a:solidFill>
                  <a:srgbClr val="221E1F"/>
                </a:solidFill>
                <a:latin typeface="HelveticaNeue LightCond"/>
              </a:rPr>
              <a:t>Salary (Not Including Housing) </a:t>
            </a:r>
          </a:p>
          <a:p>
            <a:pPr algn="just"/>
            <a:r>
              <a:rPr lang="en-US" sz="1700" b="0" i="0" u="none" strike="noStrike" baseline="0" dirty="0">
                <a:solidFill>
                  <a:srgbClr val="221E1F"/>
                </a:solidFill>
                <a:latin typeface="HelveticaNeue LightCond"/>
              </a:rPr>
              <a:t>Bonuses</a:t>
            </a:r>
          </a:p>
          <a:p>
            <a:pPr algn="just"/>
            <a:r>
              <a:rPr lang="en-US" sz="1700" b="0" i="0" u="none" strike="noStrike" baseline="0" dirty="0">
                <a:solidFill>
                  <a:srgbClr val="221E1F"/>
                </a:solidFill>
                <a:latin typeface="HelveticaNeue LightCond"/>
              </a:rPr>
              <a:t>The cost of sending a minister to the Holy Land (if paid by the church)</a:t>
            </a:r>
          </a:p>
          <a:p>
            <a:pPr algn="just"/>
            <a:r>
              <a:rPr lang="en-US" sz="1700" b="0" i="0" u="none" strike="noStrike" baseline="0" dirty="0">
                <a:solidFill>
                  <a:srgbClr val="221E1F"/>
                </a:solidFill>
                <a:latin typeface="HelveticaNeue LightCond"/>
              </a:rPr>
              <a:t>Most Christmas and special occasion offerings for the pastor</a:t>
            </a:r>
          </a:p>
          <a:p>
            <a:pPr algn="just"/>
            <a:r>
              <a:rPr lang="en-US" sz="1700" b="0" i="0" u="none" strike="noStrike" baseline="0" dirty="0">
                <a:solidFill>
                  <a:srgbClr val="221E1F"/>
                </a:solidFill>
                <a:latin typeface="HelveticaNeue LightCond"/>
              </a:rPr>
              <a:t>Retirement gifts paid by a church</a:t>
            </a:r>
          </a:p>
          <a:p>
            <a:pPr algn="just"/>
            <a:r>
              <a:rPr lang="en-US" sz="1700" b="0" i="0" u="none" strike="noStrike" baseline="0" dirty="0">
                <a:solidFill>
                  <a:srgbClr val="221E1F"/>
                </a:solidFill>
                <a:latin typeface="HelveticaNeue LightCond"/>
              </a:rPr>
              <a:t>The portion of a minister’s self-employment tax paid by a church</a:t>
            </a:r>
          </a:p>
          <a:p>
            <a:pPr algn="just"/>
            <a:r>
              <a:rPr lang="en-US" sz="1700" b="0" i="0" u="none" strike="noStrike" baseline="0" dirty="0">
                <a:solidFill>
                  <a:srgbClr val="221E1F"/>
                </a:solidFill>
                <a:latin typeface="HelveticaNeue LightCond"/>
              </a:rPr>
              <a:t>Personal use of a church-owned vehicle</a:t>
            </a:r>
          </a:p>
          <a:p>
            <a:pPr algn="just"/>
            <a:r>
              <a:rPr lang="en-US" sz="1700" b="0" i="0" u="none" strike="noStrike" baseline="0" dirty="0">
                <a:solidFill>
                  <a:srgbClr val="221E1F"/>
                </a:solidFill>
                <a:latin typeface="HelveticaNeue LightCond"/>
              </a:rPr>
              <a:t>Purchases of church property for less than fair market value</a:t>
            </a:r>
          </a:p>
          <a:p>
            <a:pPr algn="just"/>
            <a:r>
              <a:rPr lang="en-US" sz="1700" b="0" i="0" u="none" strike="noStrike" baseline="0" dirty="0">
                <a:solidFill>
                  <a:srgbClr val="221E1F"/>
                </a:solidFill>
                <a:latin typeface="HelveticaNeue LightCond"/>
              </a:rPr>
              <a:t>Business expense reimbursements under </a:t>
            </a:r>
            <a:r>
              <a:rPr lang="en-US" sz="1700" b="1" i="0" u="none" strike="noStrike" baseline="0" dirty="0">
                <a:solidFill>
                  <a:srgbClr val="221E1F"/>
                </a:solidFill>
                <a:latin typeface="HelveticaNeue LightCond"/>
              </a:rPr>
              <a:t>a non-accountable plan</a:t>
            </a:r>
          </a:p>
          <a:p>
            <a:pPr algn="just"/>
            <a:r>
              <a:rPr lang="en-US" sz="1700" b="0" i="0" u="none" strike="noStrike" baseline="0" dirty="0">
                <a:solidFill>
                  <a:srgbClr val="221E1F"/>
                </a:solidFill>
                <a:latin typeface="HelveticaNeue LightCond"/>
              </a:rPr>
              <a:t>Imputed cost of group term life insurance coverage exceeding $50,000</a:t>
            </a:r>
          </a:p>
          <a:p>
            <a:endParaRPr lang="en-US" dirty="0"/>
          </a:p>
        </p:txBody>
      </p:sp>
      <p:sp>
        <p:nvSpPr>
          <p:cNvPr id="4" name="Slide Number Placeholder 3"/>
          <p:cNvSpPr>
            <a:spLocks noGrp="1"/>
          </p:cNvSpPr>
          <p:nvPr>
            <p:ph type="sldNum" sz="quarter" idx="12"/>
          </p:nvPr>
        </p:nvSpPr>
        <p:spPr/>
        <p:txBody>
          <a:bodyPr/>
          <a:lstStyle/>
          <a:p>
            <a:fld id="{AE04C70E-94F3-419C-9934-39DE03547BFC}" type="slidenum">
              <a:rPr lang="en-US" smtClean="0"/>
              <a:pPr/>
              <a:t>11</a:t>
            </a:fld>
            <a:endParaRPr lang="en-US"/>
          </a:p>
        </p:txBody>
      </p:sp>
      <p:sp>
        <p:nvSpPr>
          <p:cNvPr id="5" name="TextBox 4">
            <a:extLst>
              <a:ext uri="{FF2B5EF4-FFF2-40B4-BE49-F238E27FC236}">
                <a16:creationId xmlns:a16="http://schemas.microsoft.com/office/drawing/2014/main" id="{9E785465-FBAD-434B-BC09-897761ABB7D9}"/>
              </a:ext>
            </a:extLst>
          </p:cNvPr>
          <p:cNvSpPr txBox="1"/>
          <p:nvPr/>
        </p:nvSpPr>
        <p:spPr>
          <a:xfrm>
            <a:off x="4596063" y="1007854"/>
            <a:ext cx="4191000" cy="5262979"/>
          </a:xfrm>
          <a:prstGeom prst="rect">
            <a:avLst/>
          </a:prstGeom>
          <a:noFill/>
        </p:spPr>
        <p:txBody>
          <a:bodyPr wrap="square" rtlCol="0">
            <a:spAutoFit/>
          </a:bodyPr>
          <a:lstStyle/>
          <a:p>
            <a:pPr marL="285750" indent="-285750" algn="just">
              <a:buFont typeface="Arial" panose="020B0604020202020204" pitchFamily="34" charset="0"/>
              <a:buChar char="•"/>
            </a:pPr>
            <a:r>
              <a:rPr lang="en-US" sz="1600" b="0" i="0" u="none" strike="noStrike" baseline="0" dirty="0">
                <a:solidFill>
                  <a:srgbClr val="221E1F"/>
                </a:solidFill>
                <a:latin typeface="HelveticaNeue LightCond"/>
              </a:rPr>
              <a:t>Church reimbursements of a spouse’s travel expenses incurred while accompanying a minister on a business trip </a:t>
            </a:r>
          </a:p>
          <a:p>
            <a:pPr marL="285750" indent="-285750" algn="just">
              <a:buFont typeface="Arial" panose="020B0604020202020204" pitchFamily="34" charset="0"/>
              <a:buChar char="•"/>
            </a:pPr>
            <a:r>
              <a:rPr lang="en-US" sz="1600" b="1" i="0" u="none" strike="noStrike" baseline="0" dirty="0">
                <a:solidFill>
                  <a:srgbClr val="221E1F"/>
                </a:solidFill>
                <a:latin typeface="HelveticaNeue LightCond"/>
              </a:rPr>
              <a:t>“Discretionary funds” </a:t>
            </a:r>
            <a:r>
              <a:rPr lang="en-US" sz="1600" b="0" i="0" u="none" strike="noStrike" baseline="0" dirty="0">
                <a:solidFill>
                  <a:srgbClr val="221E1F"/>
                </a:solidFill>
                <a:latin typeface="HelveticaNeue LightCond"/>
              </a:rPr>
              <a:t>established by a church for a minister to spend on current needs—</a:t>
            </a:r>
            <a:r>
              <a:rPr lang="en-US" sz="1600" b="1" i="0" u="none" strike="noStrike" baseline="0" dirty="0">
                <a:solidFill>
                  <a:srgbClr val="221E1F"/>
                </a:solidFill>
                <a:latin typeface="HelveticaNeue LightCond"/>
              </a:rPr>
              <a:t>if </a:t>
            </a:r>
            <a:r>
              <a:rPr lang="en-US" sz="1600" b="0" i="0" u="none" strike="noStrike" baseline="0" dirty="0">
                <a:solidFill>
                  <a:srgbClr val="221E1F"/>
                </a:solidFill>
                <a:latin typeface="HelveticaNeue LightCond"/>
              </a:rPr>
              <a:t>the minister is allowed to distribute funds for his or her personal benefit or does not have to account for the funds in an arrangement similar to an accountable expense reimbursement plan.</a:t>
            </a:r>
          </a:p>
          <a:p>
            <a:pPr marL="285750" indent="-285750" algn="just">
              <a:buFont typeface="Arial" panose="020B0604020202020204" pitchFamily="34" charset="0"/>
              <a:buChar char="•"/>
            </a:pPr>
            <a:r>
              <a:rPr lang="en-US" sz="1600" b="0" i="0" u="none" strike="noStrike" baseline="0" dirty="0">
                <a:solidFill>
                  <a:srgbClr val="221E1F"/>
                </a:solidFill>
                <a:latin typeface="HelveticaNeue LightCond"/>
              </a:rPr>
              <a:t>Imputed interest” from “below-market interest loans” of at least $10,000 made by a church to a minister</a:t>
            </a:r>
          </a:p>
          <a:p>
            <a:pPr marL="285750" indent="-285750" algn="just">
              <a:buFont typeface="Arial" panose="020B0604020202020204" pitchFamily="34" charset="0"/>
              <a:buChar char="•"/>
            </a:pPr>
            <a:r>
              <a:rPr lang="en-US" sz="1600" b="0" i="0" u="none" strike="noStrike" baseline="0" dirty="0">
                <a:solidFill>
                  <a:srgbClr val="221E1F"/>
                </a:solidFill>
                <a:latin typeface="HelveticaNeue LightCond"/>
              </a:rPr>
              <a:t>Cancellation of a minister’s debt to a church</a:t>
            </a:r>
          </a:p>
          <a:p>
            <a:pPr marL="285750" indent="-285750" algn="just">
              <a:buFont typeface="Arial" panose="020B0604020202020204" pitchFamily="34" charset="0"/>
              <a:buChar char="•"/>
            </a:pPr>
            <a:r>
              <a:rPr lang="en-US" sz="1600" b="0" i="0" u="none" strike="noStrike" baseline="0" dirty="0">
                <a:solidFill>
                  <a:srgbClr val="221E1F"/>
                </a:solidFill>
                <a:latin typeface="HelveticaNeue LightCond"/>
              </a:rPr>
              <a:t>Severance pay</a:t>
            </a:r>
          </a:p>
          <a:p>
            <a:pPr marL="285750" indent="-285750" algn="just">
              <a:buFont typeface="Arial" panose="020B0604020202020204" pitchFamily="34" charset="0"/>
              <a:buChar char="•"/>
            </a:pPr>
            <a:r>
              <a:rPr lang="en-US" sz="1600" b="0" i="0" u="none" strike="noStrike" baseline="0" dirty="0">
                <a:solidFill>
                  <a:srgbClr val="221E1F"/>
                </a:solidFill>
                <a:latin typeface="HelveticaNeue LightCond"/>
              </a:rPr>
              <a:t>Payment of a minister’s personal expenses by the church</a:t>
            </a:r>
          </a:p>
          <a:p>
            <a:pPr marL="285750" indent="-285750" algn="just">
              <a:buFont typeface="Arial" panose="020B0604020202020204" pitchFamily="34" charset="0"/>
              <a:buChar char="•"/>
            </a:pPr>
            <a:r>
              <a:rPr lang="en-US" sz="1600" b="0" i="0" u="none" strike="noStrike" baseline="0" dirty="0">
                <a:solidFill>
                  <a:srgbClr val="221E1F"/>
                </a:solidFill>
                <a:latin typeface="HelveticaNeue LightCond"/>
              </a:rPr>
              <a:t>“Love gifts”</a:t>
            </a:r>
          </a:p>
        </p:txBody>
      </p:sp>
    </p:spTree>
    <p:extLst>
      <p:ext uri="{BB962C8B-B14F-4D97-AF65-F5344CB8AC3E}">
        <p14:creationId xmlns:p14="http://schemas.microsoft.com/office/powerpoint/2010/main" val="2502107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Housing Allowance</a:t>
            </a:r>
          </a:p>
        </p:txBody>
      </p:sp>
      <p:sp>
        <p:nvSpPr>
          <p:cNvPr id="3" name="Content Placeholder 2"/>
          <p:cNvSpPr>
            <a:spLocks noGrp="1"/>
          </p:cNvSpPr>
          <p:nvPr>
            <p:ph idx="1"/>
          </p:nvPr>
        </p:nvSpPr>
        <p:spPr/>
        <p:txBody>
          <a:bodyPr>
            <a:normAutofit lnSpcReduction="10000"/>
          </a:bodyPr>
          <a:lstStyle/>
          <a:p>
            <a:pPr marL="0" marR="0">
              <a:spcBef>
                <a:spcPts val="0"/>
              </a:spcBef>
              <a:spcAft>
                <a:spcPts val="800"/>
              </a:spcAft>
            </a:pPr>
            <a:r>
              <a:rPr lang="en-US" sz="2800" dirty="0">
                <a:solidFill>
                  <a:srgbClr val="211D1E"/>
                </a:solidFill>
                <a:effectLst/>
                <a:latin typeface="HelveticaNeue LightCond"/>
                <a:ea typeface="Calibri" panose="020F0502020204030204" pitchFamily="34" charset="0"/>
                <a:cs typeface="HelveticaNeue LightCond"/>
              </a:rPr>
              <a:t>Continuing Court cases trying to eliminate.</a:t>
            </a:r>
            <a:endParaRPr lang="en-US" sz="2800" dirty="0">
              <a:effectLst/>
              <a:latin typeface="HelveticaNeue LightCond"/>
              <a:ea typeface="Calibri" panose="020F0502020204030204" pitchFamily="34" charset="0"/>
              <a:cs typeface="Times New Roman" panose="02020603050405020304" pitchFamily="18" charset="0"/>
            </a:endParaRPr>
          </a:p>
          <a:p>
            <a:pPr marL="0" marR="0">
              <a:spcBef>
                <a:spcPts val="0"/>
              </a:spcBef>
              <a:spcAft>
                <a:spcPts val="800"/>
              </a:spcAft>
            </a:pPr>
            <a:r>
              <a:rPr lang="en-US" sz="2800" dirty="0">
                <a:solidFill>
                  <a:srgbClr val="211D1E"/>
                </a:solidFill>
                <a:effectLst/>
                <a:latin typeface="HelveticaNeue LightCond"/>
                <a:ea typeface="Calibri" panose="020F0502020204030204" pitchFamily="34" charset="0"/>
                <a:cs typeface="HelveticaNeue LightCond"/>
              </a:rPr>
              <a:t>Not subject to income tax if all used for approved housing expenses.</a:t>
            </a:r>
            <a:endParaRPr lang="en-US" sz="2800" dirty="0">
              <a:effectLst/>
              <a:latin typeface="HelveticaNeue LightCond"/>
              <a:ea typeface="Calibri" panose="020F0502020204030204" pitchFamily="34" charset="0"/>
              <a:cs typeface="Times New Roman" panose="02020603050405020304" pitchFamily="18" charset="0"/>
            </a:endParaRPr>
          </a:p>
          <a:p>
            <a:pPr marL="0" marR="0">
              <a:spcBef>
                <a:spcPts val="0"/>
              </a:spcBef>
              <a:spcAft>
                <a:spcPts val="800"/>
              </a:spcAft>
            </a:pPr>
            <a:r>
              <a:rPr lang="en-US" sz="2800" dirty="0">
                <a:solidFill>
                  <a:srgbClr val="211D1E"/>
                </a:solidFill>
                <a:effectLst/>
                <a:latin typeface="HelveticaNeue LightCond"/>
                <a:ea typeface="Calibri" panose="020F0502020204030204" pitchFamily="34" charset="0"/>
                <a:cs typeface="HelveticaNeue LightCond"/>
              </a:rPr>
              <a:t>Is subject to SS and Med. </a:t>
            </a:r>
            <a:r>
              <a:rPr lang="en-US" sz="2800" dirty="0">
                <a:solidFill>
                  <a:srgbClr val="211D1E"/>
                </a:solidFill>
                <a:latin typeface="HelveticaNeue LightCond"/>
                <a:ea typeface="Calibri" panose="020F0502020204030204" pitchFamily="34" charset="0"/>
                <a:cs typeface="HelveticaNeue LightCond"/>
              </a:rPr>
              <a:t>SECA taxes.</a:t>
            </a:r>
            <a:endParaRPr lang="en-US" sz="2800" dirty="0">
              <a:effectLst/>
              <a:latin typeface="HelveticaNeue LightCond"/>
              <a:ea typeface="Calibri" panose="020F0502020204030204" pitchFamily="34" charset="0"/>
              <a:cs typeface="Times New Roman" panose="02020603050405020304" pitchFamily="18" charset="0"/>
            </a:endParaRPr>
          </a:p>
          <a:p>
            <a:pPr marL="0" marR="0">
              <a:spcBef>
                <a:spcPts val="0"/>
              </a:spcBef>
              <a:spcAft>
                <a:spcPts val="800"/>
              </a:spcAft>
            </a:pPr>
            <a:r>
              <a:rPr lang="en-US" sz="2800" dirty="0">
                <a:solidFill>
                  <a:srgbClr val="211D1E"/>
                </a:solidFill>
                <a:effectLst/>
                <a:latin typeface="HelveticaNeue LightCond"/>
                <a:ea typeface="Calibri" panose="020F0502020204030204" pitchFamily="34" charset="0"/>
                <a:cs typeface="HelveticaNeue LightCond"/>
              </a:rPr>
              <a:t>Should be voted by Session preferably each December for the coming year.</a:t>
            </a:r>
            <a:endParaRPr lang="en-US" sz="2800" dirty="0">
              <a:effectLst/>
              <a:latin typeface="HelveticaNeue LightCond"/>
              <a:ea typeface="Calibri" panose="020F0502020204030204" pitchFamily="34" charset="0"/>
              <a:cs typeface="Times New Roman" panose="02020603050405020304" pitchFamily="18" charset="0"/>
            </a:endParaRPr>
          </a:p>
          <a:p>
            <a:pPr marL="0" marR="0">
              <a:spcBef>
                <a:spcPts val="0"/>
              </a:spcBef>
              <a:spcAft>
                <a:spcPts val="800"/>
              </a:spcAft>
            </a:pPr>
            <a:r>
              <a:rPr lang="en-US" sz="2800" dirty="0">
                <a:solidFill>
                  <a:srgbClr val="211D1E"/>
                </a:solidFill>
                <a:effectLst/>
                <a:latin typeface="HelveticaNeue LightCond"/>
                <a:ea typeface="Calibri" panose="020F0502020204030204" pitchFamily="34" charset="0"/>
                <a:cs typeface="HelveticaNeue LightCond"/>
              </a:rPr>
              <a:t>Documentation; budget, accounting, contracts,  etc. </a:t>
            </a:r>
            <a:endParaRPr lang="en-US" sz="2800" dirty="0">
              <a:effectLst/>
              <a:latin typeface="HelveticaNeue LightCond"/>
              <a:ea typeface="Calibri" panose="020F0502020204030204" pitchFamily="34" charset="0"/>
              <a:cs typeface="Times New Roman" panose="02020603050405020304" pitchFamily="18" charset="0"/>
            </a:endParaRPr>
          </a:p>
          <a:p>
            <a:pPr marL="0" marR="0">
              <a:spcBef>
                <a:spcPts val="0"/>
              </a:spcBef>
              <a:spcAft>
                <a:spcPts val="800"/>
              </a:spcAft>
            </a:pPr>
            <a:r>
              <a:rPr lang="en-US" sz="2800" dirty="0">
                <a:solidFill>
                  <a:srgbClr val="211D1E"/>
                </a:solidFill>
                <a:effectLst/>
                <a:latin typeface="HelveticaNeue LightCond"/>
                <a:ea typeface="Calibri" panose="020F0502020204030204" pitchFamily="34" charset="0"/>
                <a:cs typeface="HelveticaNeue LightCond"/>
              </a:rPr>
              <a:t>Can never be retroactive but can be changed during the year. </a:t>
            </a:r>
            <a:endParaRPr lang="en-US" sz="2800" dirty="0">
              <a:effectLst/>
              <a:latin typeface="HelveticaNeue LightCond"/>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AE04C70E-94F3-419C-9934-39DE03547BFC}" type="slidenum">
              <a:rPr lang="en-US" smtClean="0"/>
              <a:pPr/>
              <a:t>12</a:t>
            </a:fld>
            <a:endParaRPr lang="en-US"/>
          </a:p>
        </p:txBody>
      </p:sp>
    </p:spTree>
    <p:extLst>
      <p:ext uri="{BB962C8B-B14F-4D97-AF65-F5344CB8AC3E}">
        <p14:creationId xmlns:p14="http://schemas.microsoft.com/office/powerpoint/2010/main" val="1600694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Housing Allowance</a:t>
            </a:r>
          </a:p>
        </p:txBody>
      </p:sp>
      <p:sp>
        <p:nvSpPr>
          <p:cNvPr id="3" name="Content Placeholder 2"/>
          <p:cNvSpPr>
            <a:spLocks noGrp="1"/>
          </p:cNvSpPr>
          <p:nvPr>
            <p:ph idx="1"/>
          </p:nvPr>
        </p:nvSpPr>
        <p:spPr>
          <a:xfrm>
            <a:off x="628650" y="1447800"/>
            <a:ext cx="7886700" cy="5181600"/>
          </a:xfrm>
        </p:spPr>
        <p:txBody>
          <a:bodyPr>
            <a:normAutofit fontScale="92500"/>
          </a:bodyPr>
          <a:lstStyle/>
          <a:p>
            <a:pPr marL="0" marR="0">
              <a:spcBef>
                <a:spcPts val="0"/>
              </a:spcBef>
              <a:spcAft>
                <a:spcPts val="0"/>
              </a:spcAft>
            </a:pPr>
            <a:r>
              <a:rPr lang="en-US" sz="2800" dirty="0">
                <a:solidFill>
                  <a:srgbClr val="211D1E"/>
                </a:solidFill>
                <a:effectLst/>
                <a:latin typeface="HelveticaNeue LightCond"/>
                <a:ea typeface="Calibri" panose="020F0502020204030204" pitchFamily="34" charset="0"/>
                <a:cs typeface="HelveticaNeue LightCond"/>
              </a:rPr>
              <a:t>What Ministers need to be aware of. </a:t>
            </a:r>
            <a:endParaRPr lang="en-US" sz="2800" dirty="0">
              <a:solidFill>
                <a:srgbClr val="000000"/>
              </a:solidFill>
              <a:effectLst/>
              <a:latin typeface="HelveticaNeue LightCond"/>
              <a:ea typeface="Calibri" panose="020F0502020204030204" pitchFamily="34" charset="0"/>
              <a:cs typeface="HelveticaNeue LightCond"/>
            </a:endParaRPr>
          </a:p>
          <a:p>
            <a:pPr marL="514350" marR="0" indent="-514350">
              <a:spcBef>
                <a:spcPts val="0"/>
              </a:spcBef>
              <a:spcAft>
                <a:spcPts val="800"/>
              </a:spcAft>
              <a:buAutoNum type="arabicPeriod"/>
            </a:pPr>
            <a:r>
              <a:rPr lang="en-US" sz="2800" dirty="0">
                <a:solidFill>
                  <a:srgbClr val="211D1E"/>
                </a:solidFill>
                <a:effectLst/>
                <a:latin typeface="HelveticaNeue LightCond"/>
                <a:ea typeface="Calibri" panose="020F0502020204030204" pitchFamily="34" charset="0"/>
                <a:cs typeface="HelveticaNeue LightCond"/>
              </a:rPr>
              <a:t>An immediate in income taxes. Adjustment to quarterly estimated payments. </a:t>
            </a:r>
            <a:endParaRPr lang="en-US" sz="2800" dirty="0">
              <a:latin typeface="HelveticaNeue LightCond"/>
              <a:ea typeface="Calibri" panose="020F0502020204030204" pitchFamily="34" charset="0"/>
              <a:cs typeface="Times New Roman" panose="02020603050405020304" pitchFamily="18" charset="0"/>
            </a:endParaRPr>
          </a:p>
          <a:p>
            <a:pPr marL="514350" marR="0" indent="-514350">
              <a:spcBef>
                <a:spcPts val="0"/>
              </a:spcBef>
              <a:spcAft>
                <a:spcPts val="800"/>
              </a:spcAft>
              <a:buAutoNum type="arabicPeriod"/>
            </a:pPr>
            <a:r>
              <a:rPr lang="en-US" sz="2800" dirty="0">
                <a:solidFill>
                  <a:srgbClr val="211D1E"/>
                </a:solidFill>
                <a:effectLst/>
                <a:latin typeface="HelveticaNeue LightCond"/>
                <a:ea typeface="Calibri" panose="020F0502020204030204" pitchFamily="34" charset="0"/>
                <a:cs typeface="HelveticaNeue LightCond"/>
              </a:rPr>
              <a:t>Ministers who are considering the purchase of a new home should not base the amount and affordability of a home mortgage loan on the availability of a housing allowance exclusion. </a:t>
            </a:r>
            <a:endParaRPr lang="en-US" sz="2800" dirty="0">
              <a:latin typeface="HelveticaNeue LightCond"/>
              <a:ea typeface="Calibri" panose="020F0502020204030204" pitchFamily="34" charset="0"/>
              <a:cs typeface="Times New Roman" panose="02020603050405020304" pitchFamily="18" charset="0"/>
            </a:endParaRPr>
          </a:p>
          <a:p>
            <a:pPr marL="514350" marR="0" indent="-514350">
              <a:spcBef>
                <a:spcPts val="0"/>
              </a:spcBef>
              <a:spcAft>
                <a:spcPts val="800"/>
              </a:spcAft>
              <a:buAutoNum type="arabicPeriod"/>
            </a:pPr>
            <a:r>
              <a:rPr lang="en-US" sz="2800" dirty="0">
                <a:solidFill>
                  <a:srgbClr val="211D1E"/>
                </a:solidFill>
                <a:effectLst/>
                <a:latin typeface="HelveticaNeue LightCond"/>
                <a:ea typeface="Calibri" panose="020F0502020204030204" pitchFamily="34" charset="0"/>
                <a:cs typeface="HelveticaNeue LightCond"/>
              </a:rPr>
              <a:t>Many churches may/will want to increase ministers’ compensation to offset the adverse financial impact. Could be as much as 20% Fed and 9% Cal of the current housing allowance. </a:t>
            </a:r>
            <a:endParaRPr lang="en-US" sz="2800" dirty="0">
              <a:latin typeface="HelveticaNeue LightCond"/>
              <a:ea typeface="Calibri" panose="020F0502020204030204" pitchFamily="34" charset="0"/>
              <a:cs typeface="Times New Roman" panose="02020603050405020304" pitchFamily="18" charset="0"/>
            </a:endParaRPr>
          </a:p>
          <a:p>
            <a:pPr marL="514350" marR="0" indent="-514350">
              <a:spcBef>
                <a:spcPts val="0"/>
              </a:spcBef>
              <a:spcAft>
                <a:spcPts val="800"/>
              </a:spcAft>
              <a:buAutoNum type="arabicPeriod"/>
            </a:pPr>
            <a:r>
              <a:rPr lang="en-US" sz="2800" dirty="0">
                <a:solidFill>
                  <a:srgbClr val="211D1E"/>
                </a:solidFill>
                <a:effectLst/>
                <a:latin typeface="HelveticaNeue LightCond"/>
                <a:ea typeface="Calibri" panose="020F0502020204030204" pitchFamily="34" charset="0"/>
                <a:cs typeface="HelveticaNeue LightCond"/>
              </a:rPr>
              <a:t>The fair rental value of church-provided manses remains a nontaxable benefit. </a:t>
            </a:r>
            <a:endParaRPr lang="en-US" sz="2800" dirty="0">
              <a:solidFill>
                <a:srgbClr val="000000"/>
              </a:solidFill>
              <a:effectLst/>
              <a:latin typeface="HelveticaNeue LightCond"/>
              <a:ea typeface="Calibri" panose="020F0502020204030204" pitchFamily="34" charset="0"/>
              <a:cs typeface="HelveticaNeue LightCond"/>
            </a:endParaRPr>
          </a:p>
          <a:p>
            <a:pPr marL="0" marR="0" indent="0">
              <a:spcBef>
                <a:spcPts val="0"/>
              </a:spcBef>
              <a:spcAft>
                <a:spcPts val="800"/>
              </a:spcAft>
              <a:buNone/>
            </a:pPr>
            <a:endParaRPr lang="en-US" sz="2800" dirty="0">
              <a:effectLst/>
              <a:latin typeface="HelveticaNeue LightCond"/>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AE04C70E-94F3-419C-9934-39DE03547BFC}" type="slidenum">
              <a:rPr lang="en-US" smtClean="0"/>
              <a:pPr/>
              <a:t>13</a:t>
            </a:fld>
            <a:endParaRPr lang="en-US"/>
          </a:p>
        </p:txBody>
      </p:sp>
    </p:spTree>
    <p:extLst>
      <p:ext uri="{BB962C8B-B14F-4D97-AF65-F5344CB8AC3E}">
        <p14:creationId xmlns:p14="http://schemas.microsoft.com/office/powerpoint/2010/main" val="130247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r>
              <a:rPr lang="en-US" sz="5400" dirty="0"/>
              <a:t>Accountable Reimbursement</a:t>
            </a:r>
          </a:p>
        </p:txBody>
      </p:sp>
      <p:sp>
        <p:nvSpPr>
          <p:cNvPr id="3" name="Content Placeholder 2"/>
          <p:cNvSpPr>
            <a:spLocks noGrp="1"/>
          </p:cNvSpPr>
          <p:nvPr>
            <p:ph idx="1"/>
          </p:nvPr>
        </p:nvSpPr>
        <p:spPr>
          <a:xfrm>
            <a:off x="228600" y="1295400"/>
            <a:ext cx="8915400" cy="5257800"/>
          </a:xfrm>
        </p:spPr>
        <p:txBody>
          <a:bodyPr>
            <a:normAutofit fontScale="47500" lnSpcReduction="20000"/>
          </a:bodyPr>
          <a:lstStyle/>
          <a:p>
            <a:pPr marL="0" marR="0">
              <a:spcBef>
                <a:spcPts val="0"/>
              </a:spcBef>
              <a:spcAft>
                <a:spcPts val="800"/>
              </a:spcAft>
            </a:pPr>
            <a:r>
              <a:rPr lang="en-US" sz="4400" b="1" dirty="0">
                <a:effectLst/>
                <a:latin typeface="HelveticaNeue LightCond"/>
                <a:ea typeface="Calibri" panose="020F0502020204030204" pitchFamily="34" charset="0"/>
                <a:cs typeface="HelveticaNeue LightCond"/>
              </a:rPr>
              <a:t>To be accountable, must comply with all four of the following rules: </a:t>
            </a:r>
            <a:endParaRPr lang="en-US" sz="4400" b="1" dirty="0">
              <a:effectLst/>
              <a:latin typeface="HelveticaNeue LightCond"/>
              <a:ea typeface="Calibri" panose="020F0502020204030204" pitchFamily="34" charset="0"/>
              <a:cs typeface="Times New Roman" panose="02020603050405020304" pitchFamily="18" charset="0"/>
            </a:endParaRPr>
          </a:p>
          <a:p>
            <a:pPr marL="0" marR="0">
              <a:spcBef>
                <a:spcPts val="0"/>
              </a:spcBef>
              <a:spcAft>
                <a:spcPts val="350"/>
              </a:spcAft>
            </a:pPr>
            <a:r>
              <a:rPr lang="en-US" sz="4400" dirty="0">
                <a:effectLst/>
                <a:latin typeface="HelveticaNeue LightCond"/>
                <a:ea typeface="Calibri" panose="020F0502020204030204" pitchFamily="34" charset="0"/>
                <a:cs typeface="HelveticaNeue LightCond"/>
              </a:rPr>
              <a:t>1) Expenses must have a business connection—</a:t>
            </a:r>
          </a:p>
          <a:p>
            <a:pPr marL="0" marR="0">
              <a:spcBef>
                <a:spcPts val="0"/>
              </a:spcBef>
              <a:spcAft>
                <a:spcPts val="350"/>
              </a:spcAft>
            </a:pPr>
            <a:endParaRPr lang="en-US" sz="4400" dirty="0">
              <a:effectLst/>
              <a:latin typeface="HelveticaNeue LightCond"/>
              <a:ea typeface="Calibri" panose="020F0502020204030204" pitchFamily="34" charset="0"/>
              <a:cs typeface="HelveticaNeue LightCond"/>
            </a:endParaRPr>
          </a:p>
          <a:p>
            <a:pPr marL="0" marR="0">
              <a:spcBef>
                <a:spcPts val="0"/>
              </a:spcBef>
              <a:spcAft>
                <a:spcPts val="350"/>
              </a:spcAft>
            </a:pPr>
            <a:r>
              <a:rPr lang="en-US" sz="4400" dirty="0">
                <a:effectLst/>
                <a:latin typeface="HelveticaNeue LightCond"/>
                <a:ea typeface="Calibri" panose="020F0502020204030204" pitchFamily="34" charset="0"/>
                <a:cs typeface="HelveticaNeue LightCond"/>
              </a:rPr>
              <a:t>2) Employees are only reimbursed for expenses for which they provide an adequate accounting within a reasonable period of time (60 days)</a:t>
            </a:r>
          </a:p>
          <a:p>
            <a:pPr marL="0" marR="0">
              <a:spcBef>
                <a:spcPts val="0"/>
              </a:spcBef>
              <a:spcAft>
                <a:spcPts val="350"/>
              </a:spcAft>
            </a:pPr>
            <a:endParaRPr lang="en-US" sz="4400" dirty="0">
              <a:effectLst/>
              <a:latin typeface="HelveticaNeue LightCond"/>
              <a:ea typeface="Calibri" panose="020F0502020204030204" pitchFamily="34" charset="0"/>
              <a:cs typeface="HelveticaNeue LightCond"/>
            </a:endParaRPr>
          </a:p>
          <a:p>
            <a:pPr marL="0" marR="0">
              <a:spcBef>
                <a:spcPts val="0"/>
              </a:spcBef>
              <a:spcAft>
                <a:spcPts val="0"/>
              </a:spcAft>
            </a:pPr>
            <a:r>
              <a:rPr lang="en-US" sz="4400" dirty="0">
                <a:effectLst/>
                <a:latin typeface="HelveticaNeue LightCond"/>
                <a:ea typeface="Calibri" panose="020F0502020204030204" pitchFamily="34" charset="0"/>
                <a:cs typeface="HelveticaNeue LightCond"/>
              </a:rPr>
              <a:t>3) Employees must return any excess reimbursement or allowance within a reasonable period of time (not more than 120 days)</a:t>
            </a:r>
          </a:p>
          <a:p>
            <a:pPr marL="0" marR="0" indent="0">
              <a:spcBef>
                <a:spcPts val="0"/>
              </a:spcBef>
              <a:spcAft>
                <a:spcPts val="0"/>
              </a:spcAft>
              <a:buNone/>
            </a:pPr>
            <a:endParaRPr lang="en-US" sz="4400" dirty="0">
              <a:effectLst/>
              <a:latin typeface="HelveticaNeue LightCond"/>
              <a:ea typeface="Calibri" panose="020F0502020204030204" pitchFamily="34" charset="0"/>
              <a:cs typeface="HelveticaNeue LightCond"/>
            </a:endParaRPr>
          </a:p>
          <a:p>
            <a:pPr marL="0" marR="0">
              <a:spcBef>
                <a:spcPts val="0"/>
              </a:spcBef>
              <a:spcAft>
                <a:spcPts val="0"/>
              </a:spcAft>
            </a:pPr>
            <a:r>
              <a:rPr lang="en-US" sz="4400" dirty="0">
                <a:effectLst/>
                <a:latin typeface="HelveticaNeue LightCond"/>
                <a:ea typeface="Calibri" panose="020F0502020204030204" pitchFamily="34" charset="0"/>
                <a:cs typeface="HelveticaNeue LightCond"/>
              </a:rPr>
              <a:t>4) The reimbursement requirement means that an employer’s reimbursements of an employee’s business expenses come out of the employer’s funds and not by reducing the employee’s salary.</a:t>
            </a:r>
          </a:p>
          <a:p>
            <a:pPr marL="0" marR="0" indent="0">
              <a:spcBef>
                <a:spcPts val="0"/>
              </a:spcBef>
              <a:spcAft>
                <a:spcPts val="0"/>
              </a:spcAft>
              <a:buNone/>
            </a:pPr>
            <a:endParaRPr lang="en-US" sz="4400" dirty="0">
              <a:latin typeface="HelveticaNeue MediumCond"/>
              <a:ea typeface="Calibri" panose="020F0502020204030204" pitchFamily="34" charset="0"/>
              <a:cs typeface="HelveticaNeue MediumCond"/>
            </a:endParaRPr>
          </a:p>
          <a:p>
            <a:pPr marL="0" marR="0" indent="0">
              <a:spcBef>
                <a:spcPts val="0"/>
              </a:spcBef>
              <a:spcAft>
                <a:spcPts val="0"/>
              </a:spcAft>
              <a:buNone/>
            </a:pPr>
            <a:r>
              <a:rPr lang="en-US" sz="4400" dirty="0">
                <a:effectLst/>
                <a:latin typeface="HelveticaNeue MediumCond"/>
                <a:ea typeface="Calibri" panose="020F0502020204030204" pitchFamily="34" charset="0"/>
                <a:cs typeface="HelveticaNeue MediumCond"/>
              </a:rPr>
              <a:t>KEY POINT </a:t>
            </a:r>
            <a:endParaRPr lang="en-US" sz="4400" dirty="0">
              <a:effectLst/>
              <a:latin typeface="HelveticaNeue LightCond"/>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400" i="1" dirty="0">
                <a:effectLst/>
                <a:latin typeface="HelveticaNeue MediumCond"/>
                <a:ea typeface="Calibri" panose="020F0502020204030204" pitchFamily="34" charset="0"/>
                <a:cs typeface="HelveticaNeue MediumCond"/>
              </a:rPr>
              <a:t>Reimbursements of business expenses under an accountable arrangement are not reported as taxable income on an employee’s Form W-2 or Form 1040, and there are no deductions to claim.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1800" dirty="0">
              <a:effectLst/>
              <a:latin typeface="HelveticaNeue LightCond"/>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AE04C70E-94F3-419C-9934-39DE03547BFC}" type="slidenum">
              <a:rPr lang="en-US" smtClean="0"/>
              <a:pPr/>
              <a:t>14</a:t>
            </a:fld>
            <a:endParaRPr lang="en-US"/>
          </a:p>
        </p:txBody>
      </p:sp>
    </p:spTree>
    <p:extLst>
      <p:ext uri="{BB962C8B-B14F-4D97-AF65-F5344CB8AC3E}">
        <p14:creationId xmlns:p14="http://schemas.microsoft.com/office/powerpoint/2010/main" val="366324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Cafeteria Plans</a:t>
            </a:r>
          </a:p>
        </p:txBody>
      </p:sp>
      <p:sp>
        <p:nvSpPr>
          <p:cNvPr id="3" name="Content Placeholder 2"/>
          <p:cNvSpPr>
            <a:spLocks noGrp="1"/>
          </p:cNvSpPr>
          <p:nvPr>
            <p:ph idx="1"/>
          </p:nvPr>
        </p:nvSpPr>
        <p:spPr>
          <a:xfrm>
            <a:off x="628650" y="1447800"/>
            <a:ext cx="7886700" cy="5181600"/>
          </a:xfrm>
        </p:spPr>
        <p:txBody>
          <a:bodyPr>
            <a:normAutofit fontScale="55000" lnSpcReduction="20000"/>
          </a:bodyPr>
          <a:lstStyle/>
          <a:p>
            <a:pPr marL="0" marR="0">
              <a:lnSpc>
                <a:spcPts val="1255"/>
              </a:lnSpc>
              <a:spcBef>
                <a:spcPts val="700"/>
              </a:spcBef>
              <a:spcAft>
                <a:spcPts val="200"/>
              </a:spcAft>
            </a:pPr>
            <a:r>
              <a:rPr lang="en-US" sz="3600" dirty="0">
                <a:solidFill>
                  <a:srgbClr val="00FFFF"/>
                </a:solidFill>
                <a:effectLst/>
                <a:latin typeface="Playfair Display"/>
                <a:ea typeface="Calibri" panose="020F0502020204030204" pitchFamily="34" charset="0"/>
                <a:cs typeface="Playfair Display"/>
              </a:rPr>
              <a:t>Types of Accounts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450"/>
              </a:spcAft>
              <a:buFont typeface="+mj-lt"/>
              <a:buAutoNum type="arabicPeriod"/>
            </a:pPr>
            <a:r>
              <a:rPr lang="en-US" sz="3600" dirty="0">
                <a:effectLst/>
                <a:latin typeface="HelveticaNeue LightCond"/>
                <a:ea typeface="Calibri" panose="020F0502020204030204" pitchFamily="34" charset="0"/>
                <a:cs typeface="HelveticaNeue LightCond"/>
              </a:rPr>
              <a:t>Section 125 Plan Cafeteria Plans allow an employee to elect to reduce cash salary and pay dues contributions with pre-tax wages.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450"/>
              </a:spcAft>
              <a:buFont typeface="+mj-lt"/>
              <a:buAutoNum type="arabicPeriod"/>
            </a:pPr>
            <a:r>
              <a:rPr lang="en-US" sz="3600" dirty="0">
                <a:effectLst/>
                <a:latin typeface="HelveticaNeue LightCond"/>
                <a:ea typeface="Calibri" panose="020F0502020204030204" pitchFamily="34" charset="0"/>
                <a:cs typeface="HelveticaNeue LightCond"/>
              </a:rPr>
              <a:t>Employer medical reimbursement arrangements (sometimes referred to as wrap-around plans) — Some churches offer medical reimbursement arrangements for medical expenses that are not reimbursed by the Medical Plan</a:t>
            </a:r>
            <a:r>
              <a:rPr lang="en-US" sz="3600" dirty="0">
                <a:effectLst/>
                <a:latin typeface="Playfair Display"/>
                <a:ea typeface="Calibri" panose="020F0502020204030204" pitchFamily="34" charset="0"/>
                <a:cs typeface="Playfair Display"/>
              </a:rPr>
              <a:t>. </a:t>
            </a:r>
            <a:r>
              <a:rPr lang="en-US" sz="3600" dirty="0">
                <a:effectLst/>
                <a:latin typeface="HelveticaNeue LightCond"/>
                <a:ea typeface="Calibri" panose="020F0502020204030204" pitchFamily="34" charset="0"/>
                <a:cs typeface="HelveticaNeue LightCond"/>
              </a:rPr>
              <a:t>These arrangements are not subject to income tax or Social Security tax if they are provided as a group plan established to reimburse employees for medical expenses not covered by the plan (for example, deductibles and coinsurance)</a:t>
            </a:r>
            <a:r>
              <a:rPr lang="en-US" sz="3600" dirty="0">
                <a:effectLst/>
                <a:latin typeface="Playfair Display"/>
                <a:ea typeface="Calibri" panose="020F0502020204030204" pitchFamily="34" charset="0"/>
                <a:cs typeface="Playfair Display"/>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450"/>
              </a:spcAft>
              <a:buFont typeface="+mj-lt"/>
              <a:buAutoNum type="arabicPeriod"/>
            </a:pPr>
            <a:r>
              <a:rPr lang="en-US" sz="3600" dirty="0">
                <a:effectLst/>
                <a:latin typeface="HelveticaNeue LightCond"/>
                <a:ea typeface="Calibri" panose="020F0502020204030204" pitchFamily="34" charset="0"/>
                <a:cs typeface="HelveticaNeue LightCond"/>
              </a:rPr>
              <a:t>Flexible Spending Accounts (FSA)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450"/>
              </a:spcAft>
              <a:buFont typeface="+mj-lt"/>
              <a:buAutoNum type="arabicPeriod"/>
            </a:pPr>
            <a:r>
              <a:rPr lang="en-US" sz="3600" dirty="0">
                <a:effectLst/>
                <a:latin typeface="HelveticaNeue LightCond"/>
                <a:ea typeface="Calibri" panose="020F0502020204030204" pitchFamily="34" charset="0"/>
                <a:cs typeface="HelveticaNeue LightCond"/>
              </a:rPr>
              <a:t>Health Reimbursement Arrangements (HRA)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3600" dirty="0">
                <a:effectLst/>
                <a:latin typeface="HelveticaNeue LightCond"/>
                <a:ea typeface="Calibri" panose="020F0502020204030204" pitchFamily="34" charset="0"/>
                <a:cs typeface="HelveticaNeue LightCond"/>
              </a:rPr>
              <a:t>Health Savings Accounts (HSA)  High Deductible Plan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3600" dirty="0">
                <a:effectLst/>
                <a:latin typeface="HelveticaNeue LightCond"/>
                <a:ea typeface="Calibri" panose="020F0502020204030204" pitchFamily="34" charset="0"/>
                <a:cs typeface="HelveticaNeue LightCond"/>
              </a:rPr>
              <a:t>Beginning in 2019, the PC(USA) Medical Plan offers an HDHP option and an HSA vendor, Further.</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1800" dirty="0">
              <a:effectLst/>
              <a:latin typeface="HelveticaNeue LightCond"/>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AE04C70E-94F3-419C-9934-39DE03547BFC}" type="slidenum">
              <a:rPr lang="en-US" smtClean="0"/>
              <a:pPr/>
              <a:t>15</a:t>
            </a:fld>
            <a:endParaRPr lang="en-US"/>
          </a:p>
        </p:txBody>
      </p:sp>
    </p:spTree>
    <p:extLst>
      <p:ext uri="{BB962C8B-B14F-4D97-AF65-F5344CB8AC3E}">
        <p14:creationId xmlns:p14="http://schemas.microsoft.com/office/powerpoint/2010/main" val="1788423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Misc. News </a:t>
            </a:r>
          </a:p>
        </p:txBody>
      </p:sp>
      <p:sp>
        <p:nvSpPr>
          <p:cNvPr id="3" name="Content Placeholder 2"/>
          <p:cNvSpPr>
            <a:spLocks noGrp="1"/>
          </p:cNvSpPr>
          <p:nvPr>
            <p:ph idx="1"/>
          </p:nvPr>
        </p:nvSpPr>
        <p:spPr/>
        <p:txBody>
          <a:bodyPr>
            <a:normAutofit/>
          </a:bodyPr>
          <a:lstStyle/>
          <a:p>
            <a:pPr marL="0" marR="0">
              <a:spcBef>
                <a:spcPts val="0"/>
              </a:spcBef>
              <a:spcAft>
                <a:spcPts val="800"/>
              </a:spcAft>
            </a:pPr>
            <a:r>
              <a:rPr lang="en-US" sz="2800" dirty="0">
                <a:solidFill>
                  <a:srgbClr val="211D1E"/>
                </a:solidFill>
                <a:effectLst/>
                <a:latin typeface="HelveticaNeue LightCond"/>
                <a:ea typeface="Calibri" panose="020F0502020204030204" pitchFamily="34" charset="0"/>
                <a:cs typeface="HelveticaNeue LightCond"/>
              </a:rPr>
              <a:t>Auto mileage reimbursement, 56 cents per mile.</a:t>
            </a:r>
          </a:p>
          <a:p>
            <a:pPr marL="0" marR="0">
              <a:spcBef>
                <a:spcPts val="0"/>
              </a:spcBef>
              <a:spcAft>
                <a:spcPts val="800"/>
              </a:spcAft>
            </a:pPr>
            <a:endParaRPr lang="en-US" sz="2800" dirty="0">
              <a:solidFill>
                <a:srgbClr val="211D1E"/>
              </a:solidFill>
              <a:latin typeface="HelveticaNeue LightCond"/>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rgbClr val="000000"/>
                </a:solidFill>
                <a:effectLst/>
                <a:latin typeface="HelveticaNeue LightCond"/>
                <a:ea typeface="Calibri" panose="020F0502020204030204" pitchFamily="34" charset="0"/>
                <a:cs typeface="HelveticaNeue LightCond"/>
              </a:rPr>
              <a:t>403b deferred contribution cap is 19,500 and 6,500 catch-up. Max for employer is 57,000</a:t>
            </a:r>
          </a:p>
          <a:p>
            <a:pPr marL="0" marR="0" indent="0">
              <a:spcBef>
                <a:spcPts val="0"/>
              </a:spcBef>
              <a:spcAft>
                <a:spcPts val="0"/>
              </a:spcAft>
              <a:buNone/>
            </a:pPr>
            <a:endParaRPr lang="en-US" sz="2800" dirty="0">
              <a:solidFill>
                <a:srgbClr val="000000"/>
              </a:solidFill>
              <a:effectLst/>
              <a:latin typeface="HelveticaNeue LightCond"/>
              <a:ea typeface="Calibri" panose="020F0502020204030204" pitchFamily="34" charset="0"/>
              <a:cs typeface="HelveticaNeue LightCond"/>
            </a:endParaRPr>
          </a:p>
          <a:p>
            <a:pPr marL="0" marR="0">
              <a:spcBef>
                <a:spcPts val="0"/>
              </a:spcBef>
              <a:spcAft>
                <a:spcPts val="0"/>
              </a:spcAft>
            </a:pPr>
            <a:r>
              <a:rPr lang="en-US" sz="2800" dirty="0">
                <a:solidFill>
                  <a:srgbClr val="000000"/>
                </a:solidFill>
                <a:effectLst/>
                <a:latin typeface="HelveticaNeue LightCond"/>
                <a:ea typeface="Calibri" panose="020F0502020204030204" pitchFamily="34" charset="0"/>
                <a:cs typeface="HelveticaNeue LightCond"/>
              </a:rPr>
              <a:t>Medicare surtax over 200,000 single, 250,000 married is .09</a:t>
            </a:r>
          </a:p>
          <a:p>
            <a:pPr marL="0" marR="0">
              <a:spcBef>
                <a:spcPts val="0"/>
              </a:spcBef>
              <a:spcAft>
                <a:spcPts val="800"/>
              </a:spcAft>
            </a:pPr>
            <a:endParaRPr lang="en-US" sz="2800" dirty="0">
              <a:effectLst/>
              <a:latin typeface="HelveticaNeue LightCond"/>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AE04C70E-94F3-419C-9934-39DE03547BFC}" type="slidenum">
              <a:rPr lang="en-US" smtClean="0"/>
              <a:pPr/>
              <a:t>16</a:t>
            </a:fld>
            <a:endParaRPr lang="en-US"/>
          </a:p>
        </p:txBody>
      </p:sp>
    </p:spTree>
    <p:extLst>
      <p:ext uri="{BB962C8B-B14F-4D97-AF65-F5344CB8AC3E}">
        <p14:creationId xmlns:p14="http://schemas.microsoft.com/office/powerpoint/2010/main" val="2391826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458200" cy="1222375"/>
          </a:xfrm>
        </p:spPr>
        <p:txBody>
          <a:bodyPr>
            <a:normAutofit fontScale="90000"/>
          </a:bodyPr>
          <a:lstStyle/>
          <a:p>
            <a:pPr algn="ctr"/>
            <a:r>
              <a:rPr lang="en-US" dirty="0"/>
              <a:t>Ministers, AND CHURCH EMPLOYEES</a:t>
            </a:r>
          </a:p>
        </p:txBody>
      </p:sp>
      <p:sp>
        <p:nvSpPr>
          <p:cNvPr id="3" name="Slide Number Placeholder 2"/>
          <p:cNvSpPr>
            <a:spLocks noGrp="1"/>
          </p:cNvSpPr>
          <p:nvPr>
            <p:ph type="sldNum" sz="quarter" idx="12"/>
          </p:nvPr>
        </p:nvSpPr>
        <p:spPr/>
        <p:txBody>
          <a:bodyPr/>
          <a:lstStyle/>
          <a:p>
            <a:fld id="{AE04C70E-94F3-419C-9934-39DE03547BFC}" type="slidenum">
              <a:rPr lang="en-US" smtClean="0"/>
              <a:pPr/>
              <a:t>17</a:t>
            </a:fld>
            <a:endParaRPr lang="en-US"/>
          </a:p>
        </p:txBody>
      </p:sp>
      <p:sp>
        <p:nvSpPr>
          <p:cNvPr id="5" name="Subtitle 2"/>
          <p:cNvSpPr txBox="1">
            <a:spLocks/>
          </p:cNvSpPr>
          <p:nvPr/>
        </p:nvSpPr>
        <p:spPr>
          <a:xfrm>
            <a:off x="6553200" y="4419600"/>
            <a:ext cx="2286000" cy="914400"/>
          </a:xfrm>
          <a:prstGeom prst="rect">
            <a:avLst/>
          </a:prstGeom>
        </p:spPr>
        <p:txBody>
          <a:bodyPr vert="horz" anchor="b">
            <a:norm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endParaRPr lang="en-US" dirty="0"/>
          </a:p>
        </p:txBody>
      </p:sp>
      <p:pic>
        <p:nvPicPr>
          <p:cNvPr id="7172" name="Picture 4" descr="http://www.chcckpt.org/images/logos/finance-logo-m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7895" y="2514600"/>
            <a:ext cx="3412009" cy="3412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591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Financial Affairs committee</a:t>
            </a:r>
          </a:p>
        </p:txBody>
      </p:sp>
      <p:sp>
        <p:nvSpPr>
          <p:cNvPr id="3" name="Content Placeholder 2"/>
          <p:cNvSpPr>
            <a:spLocks noGrp="1"/>
          </p:cNvSpPr>
          <p:nvPr>
            <p:ph idx="1"/>
          </p:nvPr>
        </p:nvSpPr>
        <p:spPr>
          <a:xfrm>
            <a:off x="856060" y="1905000"/>
            <a:ext cx="7678340" cy="4343400"/>
          </a:xfrm>
        </p:spPr>
        <p:txBody>
          <a:bodyPr>
            <a:normAutofit lnSpcReduction="10000"/>
          </a:bodyPr>
          <a:lstStyle/>
          <a:p>
            <a:pPr marL="0" indent="0">
              <a:buNone/>
            </a:pPr>
            <a:r>
              <a:rPr lang="en-US" sz="4100" dirty="0"/>
              <a:t>Interested in being on a Presbytery committee? i.e. Financial Affairs or know of someone who would like to be on any committee?</a:t>
            </a:r>
          </a:p>
          <a:p>
            <a:pPr marL="0" indent="0">
              <a:buNone/>
            </a:pPr>
            <a:endParaRPr lang="en-US" sz="4100" dirty="0"/>
          </a:p>
          <a:p>
            <a:pPr marL="0" indent="0">
              <a:buNone/>
            </a:pPr>
            <a:r>
              <a:rPr lang="en-US" sz="4100" dirty="0"/>
              <a:t>Contact, the Presbytery Office.</a:t>
            </a:r>
            <a:endParaRPr lang="en-US" sz="2800" dirty="0"/>
          </a:p>
          <a:p>
            <a:r>
              <a:rPr lang="en-US" dirty="0"/>
              <a:t>The chair of the Nominating Committee is  Lindsay Woods Wong  </a:t>
            </a:r>
            <a:r>
              <a:rPr lang="en-US" u="sng" dirty="0">
                <a:hlinkClick r:id="rId2"/>
              </a:rPr>
              <a:t>RevLAWW@gmail.com</a:t>
            </a: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AE04C70E-94F3-419C-9934-39DE03547BFC}" type="slidenum">
              <a:rPr lang="en-US" smtClean="0"/>
              <a:pPr/>
              <a:t>18</a:t>
            </a:fld>
            <a:endParaRPr lang="en-US"/>
          </a:p>
        </p:txBody>
      </p:sp>
    </p:spTree>
    <p:extLst>
      <p:ext uri="{BB962C8B-B14F-4D97-AF65-F5344CB8AC3E}">
        <p14:creationId xmlns:p14="http://schemas.microsoft.com/office/powerpoint/2010/main" val="1651865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Board of Pensions &amp; Foundation </a:t>
            </a:r>
          </a:p>
        </p:txBody>
      </p:sp>
      <p:sp>
        <p:nvSpPr>
          <p:cNvPr id="3" name="Content Placeholder 2"/>
          <p:cNvSpPr>
            <a:spLocks noGrp="1"/>
          </p:cNvSpPr>
          <p:nvPr>
            <p:ph idx="1"/>
          </p:nvPr>
        </p:nvSpPr>
        <p:spPr>
          <a:xfrm>
            <a:off x="3276600" y="1690689"/>
            <a:ext cx="5257800" cy="4557711"/>
          </a:xfrm>
        </p:spPr>
        <p:txBody>
          <a:bodyPr>
            <a:normAutofit/>
          </a:bodyPr>
          <a:lstStyle/>
          <a:p>
            <a:r>
              <a:rPr lang="en-US" sz="2800" b="1" dirty="0"/>
              <a:t>Mark Frey – Board of Pensions</a:t>
            </a:r>
          </a:p>
          <a:p>
            <a:r>
              <a:rPr lang="en-US" dirty="0"/>
              <a:t>Consultant for Synods of Alaska-Northwest and the Pacific, and part of Synod of the Rocky Mountains (Montana, Wyoming)</a:t>
            </a:r>
          </a:p>
          <a:p>
            <a:pPr marL="0" indent="0">
              <a:buNone/>
            </a:pPr>
            <a:endParaRPr lang="en-US" dirty="0"/>
          </a:p>
          <a:p>
            <a:pPr marL="0" indent="0">
              <a:buNone/>
            </a:pPr>
            <a:endParaRPr lang="en-US" dirty="0"/>
          </a:p>
          <a:p>
            <a:r>
              <a:rPr lang="en-US" sz="2800" b="1" dirty="0"/>
              <a:t>Maggie Harmon - Foundation</a:t>
            </a:r>
          </a:p>
          <a:p>
            <a:r>
              <a:rPr lang="en-US" dirty="0"/>
              <a:t>Serves as the Ministry Relations Officer for the Southwest. She works with congregations to create a culture of generosity, offers seminars and workshops, develops gifts, etc. </a:t>
            </a:r>
          </a:p>
          <a:p>
            <a:pPr marL="0" indent="0">
              <a:buNone/>
            </a:pPr>
            <a:endParaRPr lang="en-US" sz="2800"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AE04C70E-94F3-419C-9934-39DE03547BFC}" type="slidenum">
              <a:rPr lang="en-US" smtClean="0"/>
              <a:pPr/>
              <a:t>19</a:t>
            </a:fld>
            <a:endParaRPr lang="en-US"/>
          </a:p>
        </p:txBody>
      </p:sp>
      <p:pic>
        <p:nvPicPr>
          <p:cNvPr id="7" name="Picture 6" descr="A person wearing a suit and tie&#10;&#10;Description automatically generated">
            <a:extLst>
              <a:ext uri="{FF2B5EF4-FFF2-40B4-BE49-F238E27FC236}">
                <a16:creationId xmlns:a16="http://schemas.microsoft.com/office/drawing/2014/main" id="{0BF2A1CA-1F33-40EA-A798-0CF3129BA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327" y="1590076"/>
            <a:ext cx="1631304" cy="1838924"/>
          </a:xfrm>
          <a:prstGeom prst="rect">
            <a:avLst/>
          </a:prstGeom>
        </p:spPr>
      </p:pic>
      <p:pic>
        <p:nvPicPr>
          <p:cNvPr id="9" name="Picture 8" descr="A person posing for the camera&#10;&#10;Description automatically generated">
            <a:extLst>
              <a:ext uri="{FF2B5EF4-FFF2-40B4-BE49-F238E27FC236}">
                <a16:creationId xmlns:a16="http://schemas.microsoft.com/office/drawing/2014/main" id="{8CE0DED7-7F6F-4139-9E63-984D2D1DF130}"/>
              </a:ext>
            </a:extLst>
          </p:cNvPr>
          <p:cNvPicPr>
            <a:picLocks noChangeAspect="1"/>
          </p:cNvPicPr>
          <p:nvPr/>
        </p:nvPicPr>
        <p:blipFill rotWithShape="1">
          <a:blip r:embed="rId3">
            <a:extLst>
              <a:ext uri="{28A0092B-C50C-407E-A947-70E740481C1C}">
                <a14:useLocalDpi xmlns:a14="http://schemas.microsoft.com/office/drawing/2010/main" val="0"/>
              </a:ext>
            </a:extLst>
          </a:blip>
          <a:srcRect b="21707"/>
          <a:stretch/>
        </p:blipFill>
        <p:spPr>
          <a:xfrm>
            <a:off x="916327" y="3886200"/>
            <a:ext cx="1631304" cy="1838924"/>
          </a:xfrm>
          <a:prstGeom prst="rect">
            <a:avLst/>
          </a:prstGeom>
        </p:spPr>
      </p:pic>
    </p:spTree>
    <p:extLst>
      <p:ext uri="{BB962C8B-B14F-4D97-AF65-F5344CB8AC3E}">
        <p14:creationId xmlns:p14="http://schemas.microsoft.com/office/powerpoint/2010/main" val="1668158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Coverage Today</a:t>
            </a:r>
          </a:p>
        </p:txBody>
      </p:sp>
      <p:sp>
        <p:nvSpPr>
          <p:cNvPr id="3" name="Content Placeholder 2"/>
          <p:cNvSpPr>
            <a:spLocks noGrp="1"/>
          </p:cNvSpPr>
          <p:nvPr>
            <p:ph idx="1"/>
          </p:nvPr>
        </p:nvSpPr>
        <p:spPr>
          <a:xfrm>
            <a:off x="628650" y="1690689"/>
            <a:ext cx="3943350" cy="4802185"/>
          </a:xfrm>
        </p:spPr>
        <p:txBody>
          <a:bodyPr>
            <a:normAutofit/>
          </a:bodyPr>
          <a:lstStyle/>
          <a:p>
            <a:pPr lvl="1" indent="-514350">
              <a:buFont typeface="+mj-lt"/>
              <a:buAutoNum type="arabicPeriod"/>
            </a:pPr>
            <a:r>
              <a:rPr lang="en-US" sz="3000" b="1" dirty="0"/>
              <a:t>Housing allowances</a:t>
            </a:r>
          </a:p>
          <a:p>
            <a:pPr lvl="1" indent="-514350">
              <a:buFont typeface="+mj-lt"/>
              <a:buAutoNum type="arabicPeriod"/>
            </a:pPr>
            <a:r>
              <a:rPr lang="en-US" sz="3000" b="1" dirty="0"/>
              <a:t>Accountable Accts</a:t>
            </a:r>
          </a:p>
          <a:p>
            <a:pPr lvl="1" indent="-514350">
              <a:buFont typeface="+mj-lt"/>
              <a:buAutoNum type="arabicPeriod"/>
            </a:pPr>
            <a:r>
              <a:rPr lang="en-US" sz="3000" b="1" dirty="0"/>
              <a:t>Administrative Topics</a:t>
            </a:r>
          </a:p>
          <a:p>
            <a:pPr lvl="1" indent="-514350">
              <a:buFont typeface="+mj-lt"/>
              <a:buAutoNum type="arabicPeriod"/>
            </a:pPr>
            <a:r>
              <a:rPr lang="en-US" sz="3000" b="1" dirty="0"/>
              <a:t>How Can We Help?</a:t>
            </a:r>
          </a:p>
          <a:p>
            <a:pPr lvl="1" indent="-514350">
              <a:buFont typeface="+mj-lt"/>
              <a:buAutoNum type="arabicPeriod"/>
            </a:pPr>
            <a:r>
              <a:rPr lang="en-US" sz="3000" b="1" dirty="0"/>
              <a:t>Synod Resources</a:t>
            </a:r>
          </a:p>
          <a:p>
            <a:pPr lvl="1" indent="-514350">
              <a:buFont typeface="+mj-lt"/>
              <a:buAutoNum type="arabicPeriod"/>
            </a:pPr>
            <a:r>
              <a:rPr lang="en-US" sz="3000" b="1" dirty="0"/>
              <a:t>Presbytery loans / grants</a:t>
            </a:r>
          </a:p>
          <a:p>
            <a:pPr marL="171450" lvl="1"/>
            <a:endParaRPr lang="en-US" sz="3200" b="1" dirty="0"/>
          </a:p>
        </p:txBody>
      </p:sp>
      <p:sp>
        <p:nvSpPr>
          <p:cNvPr id="4" name="Slide Number Placeholder 3"/>
          <p:cNvSpPr>
            <a:spLocks noGrp="1"/>
          </p:cNvSpPr>
          <p:nvPr>
            <p:ph type="sldNum" sz="quarter" idx="12"/>
          </p:nvPr>
        </p:nvSpPr>
        <p:spPr/>
        <p:txBody>
          <a:bodyPr/>
          <a:lstStyle/>
          <a:p>
            <a:fld id="{AE04C70E-94F3-419C-9934-39DE03547BFC}" type="slidenum">
              <a:rPr lang="en-US" smtClean="0"/>
              <a:pPr/>
              <a:t>2</a:t>
            </a:fld>
            <a:endParaRPr lang="en-US"/>
          </a:p>
        </p:txBody>
      </p:sp>
      <p:sp>
        <p:nvSpPr>
          <p:cNvPr id="5" name="TextBox 4">
            <a:extLst>
              <a:ext uri="{FF2B5EF4-FFF2-40B4-BE49-F238E27FC236}">
                <a16:creationId xmlns:a16="http://schemas.microsoft.com/office/drawing/2014/main" id="{F529ED8D-14CF-4500-AC4A-048ED0F8E1FA}"/>
              </a:ext>
            </a:extLst>
          </p:cNvPr>
          <p:cNvSpPr txBox="1"/>
          <p:nvPr/>
        </p:nvSpPr>
        <p:spPr>
          <a:xfrm>
            <a:off x="4800600" y="1690689"/>
            <a:ext cx="3813091" cy="2677656"/>
          </a:xfrm>
          <a:prstGeom prst="rect">
            <a:avLst/>
          </a:prstGeom>
          <a:noFill/>
        </p:spPr>
        <p:txBody>
          <a:bodyPr wrap="square" rtlCol="0">
            <a:spAutoFit/>
          </a:bodyPr>
          <a:lstStyle/>
          <a:p>
            <a:pPr marL="512763" lvl="1" indent="-400050"/>
            <a:r>
              <a:rPr lang="en-US" sz="2800" b="1" dirty="0"/>
              <a:t>7. Cafeteria Plans</a:t>
            </a:r>
          </a:p>
          <a:p>
            <a:pPr marL="512763" lvl="1" indent="-400050"/>
            <a:r>
              <a:rPr lang="en-US" sz="2800" b="1" dirty="0"/>
              <a:t>8. Contribution Receipts</a:t>
            </a:r>
          </a:p>
          <a:p>
            <a:pPr marL="512763" lvl="1" indent="-400050"/>
            <a:r>
              <a:rPr lang="en-US" sz="2800" b="1" dirty="0"/>
              <a:t>9. Employment Records</a:t>
            </a:r>
          </a:p>
          <a:p>
            <a:pPr marL="512763" lvl="1" indent="-400050"/>
            <a:r>
              <a:rPr lang="en-US" sz="2800" b="1" dirty="0"/>
              <a:t>10. Church Purpose</a:t>
            </a:r>
          </a:p>
          <a:p>
            <a:pPr marL="512763" lvl="1" indent="-400050"/>
            <a:r>
              <a:rPr lang="en-US" sz="2800" b="1" dirty="0"/>
              <a:t>11. And More.</a:t>
            </a:r>
            <a:endParaRPr lang="en-US" dirty="0"/>
          </a:p>
        </p:txBody>
      </p:sp>
    </p:spTree>
    <p:extLst>
      <p:ext uri="{BB962C8B-B14F-4D97-AF65-F5344CB8AC3E}">
        <p14:creationId xmlns:p14="http://schemas.microsoft.com/office/powerpoint/2010/main" val="2561032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a sign&#10;&#10;Description automatically generated">
            <a:extLst>
              <a:ext uri="{FF2B5EF4-FFF2-40B4-BE49-F238E27FC236}">
                <a16:creationId xmlns:a16="http://schemas.microsoft.com/office/drawing/2014/main" id="{65227175-7FA3-4C0A-8353-128F3AE0C3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421090"/>
            <a:ext cx="2895600" cy="4593021"/>
          </a:xfrm>
        </p:spPr>
      </p:pic>
      <p:sp>
        <p:nvSpPr>
          <p:cNvPr id="5" name="Text Box 10">
            <a:extLst>
              <a:ext uri="{FF2B5EF4-FFF2-40B4-BE49-F238E27FC236}">
                <a16:creationId xmlns:a16="http://schemas.microsoft.com/office/drawing/2014/main" id="{A530D07F-11F3-4934-B913-1B5477E96B99}"/>
              </a:ext>
            </a:extLst>
          </p:cNvPr>
          <p:cNvSpPr txBox="1"/>
          <p:nvPr/>
        </p:nvSpPr>
        <p:spPr>
          <a:xfrm>
            <a:off x="307019" y="5181600"/>
            <a:ext cx="2893381" cy="838200"/>
          </a:xfrm>
          <a:prstGeom prst="rect">
            <a:avLst/>
          </a:prstGeom>
          <a:solidFill>
            <a:schemeClr val="lt1"/>
          </a:solidFill>
          <a:ln w="6350">
            <a:solidFill>
              <a:prstClr val="black"/>
            </a:solid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pPr>
            <a:r>
              <a:rPr lang="en-US" sz="1600" b="1" i="1" dirty="0">
                <a:latin typeface="Calibri" panose="020F0502020204030204" pitchFamily="34" charset="0"/>
                <a:ea typeface="Calibri" panose="020F0502020204030204" pitchFamily="34" charset="0"/>
                <a:cs typeface="Times New Roman" panose="02020603050405020304" pitchFamily="18" charset="0"/>
              </a:rPr>
              <a:t>Completely Reformatted and Revised for 2020.          </a:t>
            </a:r>
          </a:p>
          <a:p>
            <a:pPr>
              <a:lnSpc>
                <a:spcPct val="107000"/>
              </a:lnSpc>
            </a:pPr>
            <a:r>
              <a:rPr lang="en-US" sz="1600" b="1" i="1" dirty="0">
                <a:latin typeface="Calibri" panose="020F0502020204030204" pitchFamily="34" charset="0"/>
                <a:ea typeface="Calibri" panose="020F0502020204030204" pitchFamily="34" charset="0"/>
                <a:cs typeface="Times New Roman" panose="02020603050405020304" pitchFamily="18" charset="0"/>
              </a:rPr>
              <a:t>       250 pgs. 8 2/1 x 11</a:t>
            </a:r>
          </a:p>
          <a:p>
            <a:pPr>
              <a:lnSpc>
                <a:spcPct val="107000"/>
              </a:lnSpc>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825"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text&#10;&#10;Description automatically generated">
            <a:extLst>
              <a:ext uri="{FF2B5EF4-FFF2-40B4-BE49-F238E27FC236}">
                <a16:creationId xmlns:a16="http://schemas.microsoft.com/office/drawing/2014/main" id="{9D21093C-6449-4849-B5F3-A8F9FF46C96C}"/>
              </a:ext>
            </a:extLst>
          </p:cNvPr>
          <p:cNvPicPr/>
          <p:nvPr/>
        </p:nvPicPr>
        <p:blipFill>
          <a:blip r:embed="rId3" cstate="print">
            <a:extLst>
              <a:ext uri="{28A0092B-C50C-407E-A947-70E740481C1C}">
                <a14:useLocalDpi xmlns:a14="http://schemas.microsoft.com/office/drawing/2010/main" val="0"/>
              </a:ext>
            </a:extLst>
          </a:blip>
          <a:stretch>
            <a:fillRect/>
          </a:stretch>
        </p:blipFill>
        <p:spPr>
          <a:xfrm rot="16200000">
            <a:off x="3247430" y="867370"/>
            <a:ext cx="3911204" cy="3243264"/>
          </a:xfrm>
          <a:prstGeom prst="rect">
            <a:avLst/>
          </a:prstGeom>
        </p:spPr>
      </p:pic>
      <p:pic>
        <p:nvPicPr>
          <p:cNvPr id="7" name="Picture 6" descr="A picture containing text, indoor&#10;&#10;Description automatically generated">
            <a:extLst>
              <a:ext uri="{FF2B5EF4-FFF2-40B4-BE49-F238E27FC236}">
                <a16:creationId xmlns:a16="http://schemas.microsoft.com/office/drawing/2014/main" id="{9A8FFE8E-960F-4442-A2CF-ABC4ECDAB038}"/>
              </a:ext>
            </a:extLst>
          </p:cNvPr>
          <p:cNvPicPr/>
          <p:nvPr/>
        </p:nvPicPr>
        <p:blipFill>
          <a:blip r:embed="rId4" cstate="print">
            <a:extLst>
              <a:ext uri="{28A0092B-C50C-407E-A947-70E740481C1C}">
                <a14:useLocalDpi xmlns:a14="http://schemas.microsoft.com/office/drawing/2010/main" val="0"/>
              </a:ext>
            </a:extLst>
          </a:blip>
          <a:stretch>
            <a:fillRect/>
          </a:stretch>
        </p:blipFill>
        <p:spPr>
          <a:xfrm rot="16200000">
            <a:off x="5126836" y="3026566"/>
            <a:ext cx="4114800" cy="3243267"/>
          </a:xfrm>
          <a:prstGeom prst="rect">
            <a:avLst/>
          </a:prstGeom>
        </p:spPr>
      </p:pic>
    </p:spTree>
    <p:extLst>
      <p:ext uri="{BB962C8B-B14F-4D97-AF65-F5344CB8AC3E}">
        <p14:creationId xmlns:p14="http://schemas.microsoft.com/office/powerpoint/2010/main" val="1455728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1"/>
            <a:ext cx="8458200" cy="914400"/>
          </a:xfrm>
        </p:spPr>
        <p:txBody>
          <a:bodyPr>
            <a:normAutofit/>
          </a:bodyPr>
          <a:lstStyle/>
          <a:p>
            <a:pPr algn="ctr"/>
            <a:r>
              <a:rPr lang="en-US" b="1" dirty="0"/>
              <a:t>ADMINISTRATIVE TOPICS</a:t>
            </a:r>
          </a:p>
        </p:txBody>
      </p:sp>
      <p:sp>
        <p:nvSpPr>
          <p:cNvPr id="6" name="Slide Number Placeholder 5"/>
          <p:cNvSpPr>
            <a:spLocks noGrp="1"/>
          </p:cNvSpPr>
          <p:nvPr>
            <p:ph type="sldNum" sz="quarter" idx="12"/>
          </p:nvPr>
        </p:nvSpPr>
        <p:spPr/>
        <p:txBody>
          <a:bodyPr/>
          <a:lstStyle/>
          <a:p>
            <a:fld id="{AE04C70E-94F3-419C-9934-39DE03547BFC}" type="slidenum">
              <a:rPr lang="en-US" smtClean="0"/>
              <a:pPr/>
              <a:t>21</a:t>
            </a:fld>
            <a:endParaRPr lang="en-US"/>
          </a:p>
        </p:txBody>
      </p:sp>
      <p:sp>
        <p:nvSpPr>
          <p:cNvPr id="5" name="Subtitle 2"/>
          <p:cNvSpPr txBox="1">
            <a:spLocks/>
          </p:cNvSpPr>
          <p:nvPr/>
        </p:nvSpPr>
        <p:spPr>
          <a:xfrm>
            <a:off x="6553200" y="4419600"/>
            <a:ext cx="2286000" cy="914400"/>
          </a:xfrm>
          <a:prstGeom prst="rect">
            <a:avLst/>
          </a:prstGeom>
        </p:spPr>
        <p:txBody>
          <a:bodyPr vert="horz" anchor="b">
            <a:norm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endParaRPr lang="en-US" dirty="0"/>
          </a:p>
        </p:txBody>
      </p:sp>
      <p:sp>
        <p:nvSpPr>
          <p:cNvPr id="3" name="AutoShape 2" descr="data:image/jpeg;base64,/9j/4AAQSkZJRgABAQAAAQABAAD/2wCEAAkGBhQQEBQUExQVFRUUFRcUFBQVFRQXFhUUFBQVFBQVFRcXHCYeFxkjGRQUIC8gIycpLCwsFR4xNTIqNSYrLCkBCQoKDgwOGA8PGiwcHB0pLCksLCkpKSkpKSkpKSkpKSkpLCkpKSksKSwpKSkpKSksKSkpLCkpLCkpKSwpLCksKf/AABEIAKgBLAMBIgACEQEDEQH/xAAcAAACAgMBAQAAAAAAAAAAAAAAAQIEAwUGBwj/xABIEAABAwEEBgUKAwYFAgcAAAABAAIRAwQSITEFBiJBUWETcYGRoQcUMkJSYpKxwdFy4fAjM1OCorIVFpPC0kODNERzhLPD8f/EABkBAQEBAQEBAAAAAAAAAAAAAAABAgMEBf/EACYRAQEAAgICAgICAgMAAAAAAAABAhEDEiFRMUETIgRhofAUQoH/2gAMAwEAAhEDEQA/APU3NcMiDE4ZTwx3fmsbw12DmESeBiYj0m9ZCzFnfGG8xPDsShw9k8cx915nqYrTTimRJOIxJk+kN6kGp2wfsz2fMIWMliJCbUyEQsNByhCmlCBJKcJEIEhMBNAoThOE4REYSIU4RCDHdRdWSEQi7QAThShCBQiFJCqFCE4RCBJoQgYCaE1UJCEIBJCEUQhCEDCIQpBVChEKUJwqiu/IyIEDL0hmTl2JNqCRt9hAk/IyrCCFpNsNs/du6vqghFr/AHbuoqRCxk1iikmUgFhQgoQigIRCZKCKaE0AnCE0QQhCaoUIhNOERGEJohAoTThOEEYQpQolUIpIKEU5TlRQiGhCEUJoQiEmnCIVCUgEAKQCJQmhJURnBJlQHIg/lgVQ8/qAbVEn8DgfBYqFtpjCoTOQv07pAnlnj8lex1rZWr0HfhPyROCw9OwsddeDgfWndzMrKBgOpZyWFCITKUrCgBOEkFA4UUwUQgE0k0AmhMBAkJpwqhJohJA0JSnKBoSlEqhqJTlJBFJSKSKAhOE0ChSASUgiCEQmmqiMITQigKSiiVUNJEqMqLpjvYZQq1PSVGoXtbUY40yW1BPokZh3A4FZRmtXbNDUn9KwsDhVM1ocWuAcGi8IzMNHcVw4+S5XTWmx8wpPE3GnmB9QrULiqHk4pMm5XtFM7i18R2QJw5rq9GUHU6LGOc55aLpe4y50E7R5kLeOct0WaWbqIQSmtoiWoITUSVABIoATUCKwWi2tpMc95DWtBLnHAADiVYJXlPls0g9oo0WkhhDqrxuN1zWieQn+oJJtVPXDyvPc807K+5TyvwQ93VvaPFcTU1jtT3X/ADiq53HpHz81g0LYunqAQInElenWLVuyNaA+nTy3wD91nPkmHh04+G8k24zRvlCt9EiK9RwG5+2O0OBXpGqnlWp2iGWlopPOAeP3bjz9g9eHNUank3s1UXqdR1OfZdeHc7HxXNaW1DqWcbNQvl10AU3Fs5gEjIkb+as5Mci8OUe4h0pyuE8l+ka5p1qFdrgaBYG3wZDXh2zzAu4HgV28rTlpOUryjKUqGmSUSoSiUNJyiVCUAoJoSBTlUNMKMqQVQJppKhyiVAuSvKCcolQlOUDlEpIVBKEkllp4q7yqW476Q6qY+pP6CqV/KBbKjpNQB0FshjBgcYy5rmwP1+utSB/XWuv48fTHat1Z9ebZTbdZXcBuEN347xzHepP18tx/8zV7CBx4Dq71ornA/rd8gmG8/wBYfZWYyfRttn622t2dprf6jh8jyKKGlLXWddbWrvJ3dLUPCSdrDesejdCl4vvJbTymCS7DGAAeePNb2jstu02ljcCcKl8kby9pB7Euhd0Do1oe3pqrqzzOAqXqbTjgdqXOw4RyXaaj1T0VRs+jUIE8LoXJ6K9ME3sxmahzn2h1b10eplSHV2+8094P2WMvhqOuDkJAKD6obmQOtc1Tlcl5RdVfPbPeabtSi15YcIc1zdtjp3G6MdxC6EaUpEkCo3DE7QwWv0vpKm6kQ21Movza8PpmCMrzSdpvEIaeE6pODLQQ6ZIwleoWRjiGhr4pzL2yZdO6WkECSuB0roysy2wQaz6sVAaYJLw4zLYGBBkcMOBXS07JabMdpjrkSXSCG4Sb10m4eM4LhzfWUez+P94VvTow0WNLC+A7N7i7M/JbyzVRUY111wO+YB7M8Fo2Wx9SmNoSN3LkYMHsK3Wi3Oe0hrGtkReLi844SL2A7AuGPn5r1ZfrPEbSwVhkJ5zuj/8AVflaV1WlZG021HtaCbjS9wF4wTmcJwK2VC203ei9h6nNPyK9XHvTwc+u3hnDk0NTXRwJCYThBFCldUSURIJrU2fWiy1HXWWikXTF2+AZmIE5qLNabMahp9K2+HFl0yNoGIBIg44IN0AmtFU1vszKjmOfdLXXTIMSDGYS0hrjQoVTTfeBABkNkbQkb5yjcrs1W/lRcVp9J60U6ApGHVBVBcC2MGgNMmfxjgp6V030FNrywyXAXHEBwBvY4SD6O5UkbOUKpo23tr0w9oIxIIOYIzCtqKEIQiHKJSSlUOUpQkVFfMnSID1FAXqcU7ylTMkTvIB71jTBhQd4bMwwSBAgSQ2GNAnAkjMwMeUKvdaDgG4HhT4/iWdjxdOJyBjGCBB6gZjLFYXVMSZzM58cd7VzdF7R7oOA3g5cxwJVkaXdZqtYtIE4nL1ZiJ7VQsTxO7d7HEe6q2nbU1lR18TeBAwyJBgx1rN8xpVtvlOtbvQqFg3RE960Vs1mtFUy+q93W4rVkxISIW5jHPtWWpbnuzcT1krD06hdSe2CrqJuvS/Jzp01GdG9x2H0xJOVOHm7PDZGHJdjpnSPm1KraKkmiHMbTp02MDjMNJe52BBJOBgAALwrQusL7NUJGDTF5vECR8ie9e36k6wstNIMcQ4Rgc5G49Y+i8XJx9ct/Ve7j5O2GvuOb0vbXio19ngNe0X6RaGupO5hoAgggzxlbXQle0nEvYxu+BJXWaT0LTqcGvA2SYAcBmHH67upaN46GG3TecQ1rd5cTAHfvXnzxs+I9OGcy+aWs1mFXRtsLpd0Tabmk4kPa6Z5bLyOorxnpy0xK9m13pvsmiq1N0F1a657wc3uq02uaPdDS0D8JXidRy+hxY6xkr5vJl2ztnwus0xUZiHvEcHH6LotXvKDaKFRt6qalOReZUJcCN8E4grig+TyBy4rMxy3qOe3vVg19s9XiG+1IcAdwdGLe5bX/HW4Q1zpyIuY97gvnyxW40zgesL0LVmxWqtSv0KtO46Wua4zB3i6WOAOXYVzyx03uO/dpwxLaTj/ADUh/uXO23WjpbS2zSabqmAdLHRIwwBVTWbSh0dYwHOv16gNzBoa0CJIDWtAaMBlJJ7vMNCae6G3Ua9SXhtQOfjtEbyJwn7JMLfk7SO5svkxuWmkHVyWkzssh2yC4RJImQFm0jqG2lXDjXqQaoLtls4uk4z14wtjpbX+xU7tZldjzTBIpg7TnRstPDHMqrpXyhWCvSvdPdJh1y64uacy3ZBBOPFa0bcLp/SB85r4melqf3uC9TslCjabHRrVKTHPfTa4vc0XjsNHpZxgV4fpLSIq1qjwR+0e98Y4XnE44c132rPlFoMsLLPWDw6k0sDmNLg5suLTESCJjsV0nZ3eh6THWUuaAcH02+628BcHLYGCp6XtDbRYaNeNum80Z34NeHNPwgrjtF+UoWW9SFnqVaJxDgC194klxIc2IOAjdd3yo1td+nFOhTs7qFFrn1DfMuqPLTiTgBF4mOrgl+Fl8u91GtU06jTmHB3xCP8AaunDl57qNpKbQ5kHapk8tkiMe1d6JXKNX5ZZReUAVJVk5QhSDCcge5VEYRCk+k4Cbrj1NJPcE22d5E3HdsDwJV607R84ULCHmGicY35o0hYqbXuaxwN2BgZxgT4ys9j/APC1Oqp/YufomF3kc6tOCi5O8kSg7WzvBY2cy0ZA4tjaBjNuUjkoVHmTE/1/8lhsNT9mw77g4YYYnEFD6oJ3cfU+65trlmccc8vf4HiCqWswxB/D9fus9ldjluOQH0cVW1mqbIPIfMBFclahFRw5pkQMYUrf+9PYfALHVdeOAWowd7ZMdfUVW6YTjh8u9ZalNoEjPlh8lXcJaVRC2UBEj8l3Xkq0zRszi2u8svnYcfQAMYOPqyd+S4lm1hmB4rPKznj2mq1hlcbuPcNddbG2OvYydtjnPNRuc0iy4SOJ25H4V1li0dSq1WvEOZTDKlJxhwvPBIcwnIXcf5uS+Z313PDWuc4hkhoJJDQTJDRuHJeueSLXQClUs1V37ljqrHH+EwFzmz7pJ7HclnHCSaXPO34azyz6xmrahZmHYogF4G+q4AweMADtJXmlRys6QtxrValVxl1R7nkn3jP66lr3vnDGOpdGGRhnqWcOgLA185IrSGnu70E2VF2fk71p81tIY90Uqpuu4B2THd57iuHonBZ6b8VLNkd35WKpNt3x0NOJkYQScDzledPfiD+sCujtNtrWwsB/aPbTFJpwktaDdE7yJOJxwVFuqNrvNcKIMOBhz2QYMwReEhPGtFjb2fQ2j+jHS2iz342oqVQZ4bNMq7YrHo6mwkVabgdx86qDA7v2YjfuXQ2Z0MaKlmol0CblGjd/qqSf1mstSlS3WSkTwii0HrulY3Pbclc/51o/c6n/AC2e0E+JCidL2UHZDjj6tnu4fzPwW4r2QE7FnoN5G8f7ao+Ss2OuaZJ6Gz5QIhp7SQTHas+GvLl62kqRM9HWcODiymO8BxVarXvVaQLG0wQ8fvHueZYdqSAAMNwXbUNJdHJbSoMd7QqAH/4sFptYqXnZYX1aTbpmb73OMgiA4Bt0Y7gr4N1f1GrRbmDc5j+EHZJ48vBenBeQ6HbTs1anUNdrujkXBLQQWOZ6U3hEgzyXQP18DZu1mDgDefv3XjwXNb5d+mvOqnlEMYV2f6bZ7d3gtDV1/tLgCbS5p3hjKbR1ejK1Jtl626kXVqZBEUr73id9whnbJPetvabQWwd14T+FwMeK8Y8nGtdZ1upirXqPa8PYWudsTuIbEAy0Y54817BVOwOQIPXTN4eDT3puzwzryuOtW21vtA+EfdTo1bwnLGFrqDodTH4h8F5p8A1XrKIB/EfCB9FvDPc2xljp80WT/wALU/DU/sK5xrgN/iF0NkxslUe7U/sK5oWZpE3fAldYVdom96Mu6sfkovqgGCYPA4HuVeyNuz+INjeJOGGeaz21jajRlea4iMJOAB8W+JXf8c69tuXe71p0ui7YDRbHq7JzMdYAMj78lYNox3iYEQ/PgNgLjbM6pSMsd2fcLd6J0wH1aYcy64PBkeibsk9q81jtK3FCsLwyPaz7LBptl6l2bs/V+yLPVMCMRuILiP8AdCsVTNz8QHestxyOkf3h6m5/hCrVnlbDWKG2hwyyWreZVnw535T3FQLsIUi7Z/WSGtmD2eP5LQnSZdAH6lTQgoJNKdGuWnB0EgtkGJDgWkdoJELETiovKCRO4qUdygG855qYKDIFitfo4LJeUKhxHWisDB2HhwWak9QtjSHA5B0kfUfVJpRGys1W6QRgQZ7ua9c0RqdTtFCnVFarFRgdE5E5jPcZHYvF6dQg/mvSNQfKEyzU+gtAcGXiWVBiGXs2uAxiZMiczgsZRuV2DPJ9R31Kp/mWVvk9oe1VP835LfWO2srMD6b2vacnNIcO8KyCuLTnG6g2YZ3z1u/JSGoVl3sJ6yPsuiJSlVHP/wCRbIP+n4/kmNR7J/CB6yVvpQitENSbGP8AotPWXfdM6mWT+A3vd91u0nOQagal2WJ6GnHO9xj5rTDyUAveb9MNdUe5rbjiWtJm7JMYYrs6VMPa9ntA+I/ILLoO19NQa4iHAlrh7zCWO8RPaumOMrFtjzzTeqVCwgvoNIcxzXAl0nbJJ8QcF39jtPS0b49ZrKwHJzReHgR2rQ67UsKg3OpT203T8iVd1NtF6z0eTXUz1XiW+AA7Vzz+a3/1lbGNul/6j/6qTifFbKymWzzd8yqNBvoz6t/w2Pl81bsTv2beYn4tr6qcfhnP/f8AL5t0XQdUoOYwFz3Xw1ozJLTAChQ1W0gPQoV2zjgYnn6Sr6sayihVpuIkNfJjOCI+q7zWDXxjqLWUCWmqDeqEfu2DO6Rm47o47ivTbZWdSxwH+VbWazgaLzUDb8EtLjMAOJvcxvnFXqWoFsLmk2Zwb623TmJxiXZwu61L0O6m3pXS2+A1lPDZYDN55zvnPkD3dfkFm51qYR4z/kC2yf2BicJqUst07Sxv1ZtFmex1SmGgktG3TMno3nJrp3Z7l7M52C4zXnpSaPR0nVA0vLi0twLmGmAZPvHuWJyW3TXSfLhKerdqpF1xt27dvAvYW7RgAieRWws9OqS0Oa1sOBMOBGHBa/SOuNeXC6ad54qEFmOQuYu9WAIwWpOs1ScXu+S1+1Z3jFvWcRaHnn8wFpSMfsrTtKCo7aN48Tj4qdapsBzbsEkYZgiPutSWMW7W9HWSzkHzis9s+rTpgntc5wHgt1S1YsT6d9lqrMBMS+ixwn/tukLjWukY/PxW8sQmzu5ISpaY1bq2YX5bVpGIrU5LJOQcCJY7k4dUrTVq0Lq7JbqlGm1wdeYRD2O2hdOYg+k3i04cIK57WTR7WVA5mFOoLzBndIMPZO+DEHeHN5qxbFJr0dKOKrtpKfQhVlZbVHFHTclgpUwPss+HJAn2ie8JOdjmlVpuOTScRkJy4QstDRtU5U6h6mPP0UVYLA9hBmZmVf09qibLZKFrZXbUp1iG3bpa9ry0ktOJDgC0j6KNj1ftRBDbLXM7+iqf8V6hqXoJ4sTrLbLI9zHVC4B7W3Yc0STeIuEEHHA7WCzctLJt4pRqFxw/X5rtdRdV2W15NQvDWxg0QTnjJGAwVTTfko0hTrPFGz1X0pPRmaU3d2Dah79/guu0Lo622VrxQ0faGF1NrReNMnpGscCS4vES4h0gbsljl3r9ft14Zjv93RavauP0f0rqD+mpucCaRAa83SRLXzdvgHeIMbl1Fg0kyuy8wzBLXA4OY4Zse3NrgdxWi0Boe0Np0i6nUa6P2jX1i4hwGB9IgjPjmrNPVqp54+vcul9FjHEOYG1HBxN5zc7wF0A8MFwxuV+XbkwwnmVu3VwN4WGppBreJ/XNRGianu96w2jQ1WMA08gcfGFvy4zSFTTsZN8VBunp9Tx/Jae3VOjMVAWfia4DviFhpWkHIg9RlZ3XTrG8dp0+yO8qtV1icPVb4rVVLQqFot7Rm5o6yJ7Am6ajau13NJ4LnU28iKkkcrodvCrVPKCGMLKTqQmXXoryHl16Yuccc1xWm696rhkAB9fqqF4cR3hblsezH+Nx5Yy12WmNe32ht1zqIkQ4tp1pIkExJwmFZ0Nr1RszA0CoYcSAGtAuECBi7MODiDwcQuEhWLLo2pVBLGkgYE4AT2rOWX3XT/jccj0Wt5WaJmKNXHmzfnvWA+Vxu6i+N2037Lzq1WV9Iw8ROXPqWC8pNWeCfx+P00lh0OaklouwM5Jx4YYd66LVS0VbLU2mC47ZcZAc0cWnhxG/sWq0dpRtJrhMA4xjuwVulptjjtOLRx2vovVctvjzGx3p1oa3139kqtV18ptzdUK5XzyynOt/RVPzCfS2LfVH+m/7Ln4+3X9m8r+U2kMhV74VM6+MrEN2xOEnEeBWuc+w+3P/AG3f8VjFextMh39Lh9FNYn7Nfpy+6vUgEhjGh2+60QB1DJV9XdHPq1AxjL5dhmAAILnXnHBoDRJccABKtWm10yakVHAVALwHr3ZwOEjNWtGaSoMs1SjLmX/ScCbz259GXAYNMCYzugHBa34c7jbVDWKyUBWizRUxJfUBAY57icKLIF2mJgE4nPBaLzrEtuxOf0juW6NOzThTP+q9J9OgcqXb0tQn5wtzKRm4VppW+0OZo1BylVDZaXsn4z91ZoUaV2MW5+u7Hrg49qnaEwq9RrAUgDw3rV2tpqU2tG0GEweEwPkB3KzRs1KN09/zWa+0DAnvAUuUdJha040Y72Sj/DjMR4rcCuz9FZadrYOCz2i9K9Q0NpqjQstKmyxOd0dNrZPmwL4Al0l28ye1Wf8AOUejYI669lavKvP28h3pedt9pZ2vR6m7Xuv6tiYOu2UfoFj/AM92w5WWzjrtYPyC8rqWps4HxSNrbxPers6PVBrrbpE0bGBvm0E4dcq2dcLQcxZW/wDuC7/614707ZkE96yC0jj81m3+zp/T1206btb2k0Klma8t9K8XU7of7LxF7E48D1RisOsVvBiparAfw0Xk/wBLgvMKOkIEXlnoaTDTN/5qTLU+Wvx7+nrrdZaoBvVqBIHq2ep9ayxnXF38RvZQ+9UrzQ6wNOJd4FL/AByn7XgfspM77avFPqPRna4v/iHsoU/q4qDtcD/Gq9lOzD5sK85dptvE9xUBpdh49yvf+2fxf06LXnWus6zEUbTVbJhzXsokPaRkLjAQd88l5edLWoHCpU6wSF19W3UniCJHMKnVoUdwx6itTlx+6l4cvqOfbpy1E3XVS1u91Td4Ek8gs1p1q6Nt2gIdF11ctAe7jdHqDvPFbTzKm7MDuVK0aEx2CwjmIPyV/LgTiznxHLuthLpJJMySScTzW70JorpIq1Mp2GCcYOZnJs7t8d+X/A3nC6zvC2VkszmMDSIjDA4R3q5c+GvFdOHhy77z3pZlZ7P5SqVjHR07OKuAL3ue5pNTEOEQZAwg4Kv0Z4eKo1dEyZEcwRl91598WXjPz/69nPlyZSTDwv2vWdluioKXROEhzQ4ubGbYJ7VSNUcVOho8sBwknkmbI72fkrM+PHxL4OO5zGSzy5u9yCYPIJIXZ89K9yHine5DxQhRdi9yCjPJCENieQ70diEIgSDyN3ihCptIP5eKbXHl3oQppd1NtQjcO9TbaDwHehCzZGplSNY8B3p9KeA70kKai9qfSu4DvT6R3BvehCmou6fSHg3vTvn3e9CFNNbqQqu4N70xWdwb3oQpqG6Ond7vejp3e73oQmp6Xd9pC0u4N7wn07uDfiQhTU9Lu+z84dwb8SkLS7g34kIU6z0dr7MWl3BvxI84d7vxJoU6z01LfZttbx7PxINtf7vxIQp1npd32PPKnu/EEedVPd+JCE64+jtl7Pzup7vxBSFrqe78QQhTrj6O19n57U934kjb6nu/EhCvTH0XPL2//9k="/>
          <p:cNvSpPr>
            <a:spLocks noChangeAspect="1" noChangeArrowheads="1"/>
          </p:cNvSpPr>
          <p:nvPr/>
        </p:nvSpPr>
        <p:spPr bwMode="auto">
          <a:xfrm>
            <a:off x="155575" y="-1279525"/>
            <a:ext cx="4762500" cy="2667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QQEBQUExQVFRUUFRcUFBQVFRQXFhUUFBQVFBQVFRcXHCYeFxkjGRQUIC8gIycpLCwsFR4xNTIqNSYrLCkBCQoKDgwOGA8PGiwcHB0pLCksLCkpKSkpKSkpKSkpKSkpLCkpKSksKSwpKSkpKSksKSkpLCkpLCkpKSwpLCksKf/AABEIAKgBLAMBIgACEQEDEQH/xAAcAAACAgMBAQAAAAAAAAAAAAAAAQIEAwUGBwj/xABIEAABAwEEBgUKAwYFAgcAAAABAAIRAwQSITEFBiJBUWETcYGRoQcUMkJSYpKxwdFy4fAjM1OCorIVFpPC0kODNERzhLPD8f/EABkBAQEBAQEBAAAAAAAAAAAAAAABAgMEBf/EACYRAQEAAgICAgICAgMAAAAAAAABAhEDEiFRMUETIgRhofAUQoH/2gAMAwEAAhEDEQA/APU3NcMiDE4ZTwx3fmsbw12DmESeBiYj0m9ZCzFnfGG8xPDsShw9k8cx915nqYrTTimRJOIxJk+kN6kGp2wfsz2fMIWMliJCbUyEQsNByhCmlCBJKcJEIEhMBNAoThOE4REYSIU4RCDHdRdWSEQi7QAThShCBQiFJCqFCE4RCBJoQgYCaE1UJCEIBJCEUQhCEDCIQpBVChEKUJwqiu/IyIEDL0hmTl2JNqCRt9hAk/IyrCCFpNsNs/du6vqghFr/AHbuoqRCxk1iikmUgFhQgoQigIRCZKCKaE0AnCE0QQhCaoUIhNOERGEJohAoTThOEEYQpQolUIpIKEU5TlRQiGhCEUJoQiEmnCIVCUgEAKQCJQmhJURnBJlQHIg/lgVQ8/qAbVEn8DgfBYqFtpjCoTOQv07pAnlnj8lex1rZWr0HfhPyROCw9OwsddeDgfWndzMrKBgOpZyWFCITKUrCgBOEkFA4UUwUQgE0k0AmhMBAkJpwqhJohJA0JSnKBoSlEqhqJTlJBFJSKSKAhOE0ChSASUgiCEQmmqiMITQigKSiiVUNJEqMqLpjvYZQq1PSVGoXtbUY40yW1BPokZh3A4FZRmtXbNDUn9KwsDhVM1ocWuAcGi8IzMNHcVw4+S5XTWmx8wpPE3GnmB9QrULiqHk4pMm5XtFM7i18R2QJw5rq9GUHU6LGOc55aLpe4y50E7R5kLeOct0WaWbqIQSmtoiWoITUSVABIoATUCKwWi2tpMc95DWtBLnHAADiVYJXlPls0g9oo0WkhhDqrxuN1zWieQn+oJJtVPXDyvPc807K+5TyvwQ93VvaPFcTU1jtT3X/ADiq53HpHz81g0LYunqAQInElenWLVuyNaA+nTy3wD91nPkmHh04+G8k24zRvlCt9EiK9RwG5+2O0OBXpGqnlWp2iGWlopPOAeP3bjz9g9eHNUank3s1UXqdR1OfZdeHc7HxXNaW1DqWcbNQvl10AU3Fs5gEjIkb+as5Mci8OUe4h0pyuE8l+ka5p1qFdrgaBYG3wZDXh2zzAu4HgV28rTlpOUryjKUqGmSUSoSiUNJyiVCUAoJoSBTlUNMKMqQVQJppKhyiVAuSvKCcolQlOUDlEpIVBKEkllp4q7yqW476Q6qY+pP6CqV/KBbKjpNQB0FshjBgcYy5rmwP1+utSB/XWuv48fTHat1Z9ebZTbdZXcBuEN347xzHepP18tx/8zV7CBx4Dq71ornA/rd8gmG8/wBYfZWYyfRttn622t2dprf6jh8jyKKGlLXWddbWrvJ3dLUPCSdrDesejdCl4vvJbTymCS7DGAAeePNb2jstu02ljcCcKl8kby9pB7Euhd0Do1oe3pqrqzzOAqXqbTjgdqXOw4RyXaaj1T0VRs+jUIE8LoXJ6K9ME3sxmahzn2h1b10eplSHV2+8094P2WMvhqOuDkJAKD6obmQOtc1Tlcl5RdVfPbPeabtSi15YcIc1zdtjp3G6MdxC6EaUpEkCo3DE7QwWv0vpKm6kQ21Movza8PpmCMrzSdpvEIaeE6pODLQQ6ZIwleoWRjiGhr4pzL2yZdO6WkECSuB0roysy2wQaz6sVAaYJLw4zLYGBBkcMOBXS07JabMdpjrkSXSCG4Sb10m4eM4LhzfWUez+P94VvTow0WNLC+A7N7i7M/JbyzVRUY111wO+YB7M8Fo2Wx9SmNoSN3LkYMHsK3Wi3Oe0hrGtkReLi844SL2A7AuGPn5r1ZfrPEbSwVhkJ5zuj/8AVflaV1WlZG021HtaCbjS9wF4wTmcJwK2VC203ei9h6nNPyK9XHvTwc+u3hnDk0NTXRwJCYThBFCldUSURIJrU2fWiy1HXWWikXTF2+AZmIE5qLNabMahp9K2+HFl0yNoGIBIg44IN0AmtFU1vszKjmOfdLXXTIMSDGYS0hrjQoVTTfeBABkNkbQkb5yjcrs1W/lRcVp9J60U6ApGHVBVBcC2MGgNMmfxjgp6V030FNrywyXAXHEBwBvY4SD6O5UkbOUKpo23tr0w9oIxIIOYIzCtqKEIQiHKJSSlUOUpQkVFfMnSID1FAXqcU7ylTMkTvIB71jTBhQd4bMwwSBAgSQ2GNAnAkjMwMeUKvdaDgG4HhT4/iWdjxdOJyBjGCBB6gZjLFYXVMSZzM58cd7VzdF7R7oOA3g5cxwJVkaXdZqtYtIE4nL1ZiJ7VQsTxO7d7HEe6q2nbU1lR18TeBAwyJBgx1rN8xpVtvlOtbvQqFg3RE960Vs1mtFUy+q93W4rVkxISIW5jHPtWWpbnuzcT1krD06hdSe2CrqJuvS/Jzp01GdG9x2H0xJOVOHm7PDZGHJdjpnSPm1KraKkmiHMbTp02MDjMNJe52BBJOBgAALwrQusL7NUJGDTF5vECR8ie9e36k6wstNIMcQ4Rgc5G49Y+i8XJx9ct/Ve7j5O2GvuOb0vbXio19ngNe0X6RaGupO5hoAgggzxlbXQle0nEvYxu+BJXWaT0LTqcGvA2SYAcBmHH67upaN46GG3TecQ1rd5cTAHfvXnzxs+I9OGcy+aWs1mFXRtsLpd0Tabmk4kPa6Z5bLyOorxnpy0xK9m13pvsmiq1N0F1a657wc3uq02uaPdDS0D8JXidRy+hxY6xkr5vJl2ztnwus0xUZiHvEcHH6LotXvKDaKFRt6qalOReZUJcCN8E4grig+TyBy4rMxy3qOe3vVg19s9XiG+1IcAdwdGLe5bX/HW4Q1zpyIuY97gvnyxW40zgesL0LVmxWqtSv0KtO46Wua4zB3i6WOAOXYVzyx03uO/dpwxLaTj/ADUh/uXO23WjpbS2zSabqmAdLHRIwwBVTWbSh0dYwHOv16gNzBoa0CJIDWtAaMBlJJ7vMNCae6G3Ua9SXhtQOfjtEbyJwn7JMLfk7SO5svkxuWmkHVyWkzssh2yC4RJImQFm0jqG2lXDjXqQaoLtls4uk4z14wtjpbX+xU7tZldjzTBIpg7TnRstPDHMqrpXyhWCvSvdPdJh1y64uacy3ZBBOPFa0bcLp/SB85r4melqf3uC9TslCjabHRrVKTHPfTa4vc0XjsNHpZxgV4fpLSIq1qjwR+0e98Y4XnE44c132rPlFoMsLLPWDw6k0sDmNLg5suLTESCJjsV0nZ3eh6THWUuaAcH02+628BcHLYGCp6XtDbRYaNeNum80Z34NeHNPwgrjtF+UoWW9SFnqVaJxDgC194klxIc2IOAjdd3yo1td+nFOhTs7qFFrn1DfMuqPLTiTgBF4mOrgl+Fl8u91GtU06jTmHB3xCP8AaunDl57qNpKbQ5kHapk8tkiMe1d6JXKNX5ZZReUAVJVk5QhSDCcge5VEYRCk+k4Cbrj1NJPcE22d5E3HdsDwJV607R84ULCHmGicY35o0hYqbXuaxwN2BgZxgT4ys9j/APC1Oqp/YufomF3kc6tOCi5O8kSg7WzvBY2cy0ZA4tjaBjNuUjkoVHmTE/1/8lhsNT9mw77g4YYYnEFD6oJ3cfU+65trlmccc8vf4HiCqWswxB/D9fus9ldjluOQH0cVW1mqbIPIfMBFclahFRw5pkQMYUrf+9PYfALHVdeOAWowd7ZMdfUVW6YTjh8u9ZalNoEjPlh8lXcJaVRC2UBEj8l3Xkq0zRszi2u8svnYcfQAMYOPqyd+S4lm1hmB4rPKznj2mq1hlcbuPcNddbG2OvYydtjnPNRuc0iy4SOJ25H4V1li0dSq1WvEOZTDKlJxhwvPBIcwnIXcf5uS+Z313PDWuc4hkhoJJDQTJDRuHJeueSLXQClUs1V37ljqrHH+EwFzmz7pJ7HclnHCSaXPO34azyz6xmrahZmHYogF4G+q4AweMADtJXmlRys6QtxrValVxl1R7nkn3jP66lr3vnDGOpdGGRhnqWcOgLA185IrSGnu70E2VF2fk71p81tIY90Uqpuu4B2THd57iuHonBZ6b8VLNkd35WKpNt3x0NOJkYQScDzledPfiD+sCujtNtrWwsB/aPbTFJpwktaDdE7yJOJxwVFuqNrvNcKIMOBhz2QYMwReEhPGtFjb2fQ2j+jHS2iz342oqVQZ4bNMq7YrHo6mwkVabgdx86qDA7v2YjfuXQ2Z0MaKlmol0CblGjd/qqSf1mstSlS3WSkTwii0HrulY3Pbclc/51o/c6n/AC2e0E+JCidL2UHZDjj6tnu4fzPwW4r2QE7FnoN5G8f7ao+Ss2OuaZJ6Gz5QIhp7SQTHas+GvLl62kqRM9HWcODiymO8BxVarXvVaQLG0wQ8fvHueZYdqSAAMNwXbUNJdHJbSoMd7QqAH/4sFptYqXnZYX1aTbpmb73OMgiA4Bt0Y7gr4N1f1GrRbmDc5j+EHZJ48vBenBeQ6HbTs1anUNdrujkXBLQQWOZ6U3hEgzyXQP18DZu1mDgDefv3XjwXNb5d+mvOqnlEMYV2f6bZ7d3gtDV1/tLgCbS5p3hjKbR1ejK1Jtl626kXVqZBEUr73id9whnbJPetvabQWwd14T+FwMeK8Y8nGtdZ1upirXqPa8PYWudsTuIbEAy0Y54817BVOwOQIPXTN4eDT3puzwzryuOtW21vtA+EfdTo1bwnLGFrqDodTH4h8F5p8A1XrKIB/EfCB9FvDPc2xljp80WT/wALU/DU/sK5xrgN/iF0NkxslUe7U/sK5oWZpE3fAldYVdom96Mu6sfkovqgGCYPA4HuVeyNuz+INjeJOGGeaz21jajRlea4iMJOAB8W+JXf8c69tuXe71p0ui7YDRbHq7JzMdYAMj78lYNox3iYEQ/PgNgLjbM6pSMsd2fcLd6J0wH1aYcy64PBkeibsk9q81jtK3FCsLwyPaz7LBptl6l2bs/V+yLPVMCMRuILiP8AdCsVTNz8QHestxyOkf3h6m5/hCrVnlbDWKG2hwyyWreZVnw535T3FQLsIUi7Z/WSGtmD2eP5LQnSZdAH6lTQgoJNKdGuWnB0EgtkGJDgWkdoJELETiovKCRO4qUdygG855qYKDIFitfo4LJeUKhxHWisDB2HhwWak9QtjSHA5B0kfUfVJpRGys1W6QRgQZ7ua9c0RqdTtFCnVFarFRgdE5E5jPcZHYvF6dQg/mvSNQfKEyzU+gtAcGXiWVBiGXs2uAxiZMiczgsZRuV2DPJ9R31Kp/mWVvk9oe1VP835LfWO2srMD6b2vacnNIcO8KyCuLTnG6g2YZ3z1u/JSGoVl3sJ6yPsuiJSlVHP/wCRbIP+n4/kmNR7J/CB6yVvpQitENSbGP8AotPWXfdM6mWT+A3vd91u0nOQagal2WJ6GnHO9xj5rTDyUAveb9MNdUe5rbjiWtJm7JMYYrs6VMPa9ntA+I/ILLoO19NQa4iHAlrh7zCWO8RPaumOMrFtjzzTeqVCwgvoNIcxzXAl0nbJJ8QcF39jtPS0b49ZrKwHJzReHgR2rQ67UsKg3OpT203T8iVd1NtF6z0eTXUz1XiW+AA7Vzz+a3/1lbGNul/6j/6qTifFbKymWzzd8yqNBvoz6t/w2Pl81bsTv2beYn4tr6qcfhnP/f8AL5t0XQdUoOYwFz3Xw1ozJLTAChQ1W0gPQoV2zjgYnn6Sr6sayihVpuIkNfJjOCI+q7zWDXxjqLWUCWmqDeqEfu2DO6Rm47o47ivTbZWdSxwH+VbWazgaLzUDb8EtLjMAOJvcxvnFXqWoFsLmk2Zwb623TmJxiXZwu61L0O6m3pXS2+A1lPDZYDN55zvnPkD3dfkFm51qYR4z/kC2yf2BicJqUst07Sxv1ZtFmex1SmGgktG3TMno3nJrp3Z7l7M52C4zXnpSaPR0nVA0vLi0twLmGmAZPvHuWJyW3TXSfLhKerdqpF1xt27dvAvYW7RgAieRWws9OqS0Oa1sOBMOBGHBa/SOuNeXC6ad54qEFmOQuYu9WAIwWpOs1ScXu+S1+1Z3jFvWcRaHnn8wFpSMfsrTtKCo7aN48Tj4qdapsBzbsEkYZgiPutSWMW7W9HWSzkHzis9s+rTpgntc5wHgt1S1YsT6d9lqrMBMS+ixwn/tukLjWukY/PxW8sQmzu5ISpaY1bq2YX5bVpGIrU5LJOQcCJY7k4dUrTVq0Lq7JbqlGm1wdeYRD2O2hdOYg+k3i04cIK57WTR7WVA5mFOoLzBndIMPZO+DEHeHN5qxbFJr0dKOKrtpKfQhVlZbVHFHTclgpUwPss+HJAn2ie8JOdjmlVpuOTScRkJy4QstDRtU5U6h6mPP0UVYLA9hBmZmVf09qibLZKFrZXbUp1iG3bpa9ry0ktOJDgC0j6KNj1ftRBDbLXM7+iqf8V6hqXoJ4sTrLbLI9zHVC4B7W3Yc0STeIuEEHHA7WCzctLJt4pRqFxw/X5rtdRdV2W15NQvDWxg0QTnjJGAwVTTfko0hTrPFGz1X0pPRmaU3d2Dah79/guu0Lo622VrxQ0faGF1NrReNMnpGscCS4vES4h0gbsljl3r9ft14Zjv93RavauP0f0rqD+mpucCaRAa83SRLXzdvgHeIMbl1Fg0kyuy8wzBLXA4OY4Zse3NrgdxWi0Boe0Np0i6nUa6P2jX1i4hwGB9IgjPjmrNPVqp54+vcul9FjHEOYG1HBxN5zc7wF0A8MFwxuV+XbkwwnmVu3VwN4WGppBreJ/XNRGianu96w2jQ1WMA08gcfGFvy4zSFTTsZN8VBunp9Tx/Jae3VOjMVAWfia4DviFhpWkHIg9RlZ3XTrG8dp0+yO8qtV1icPVb4rVVLQqFot7Rm5o6yJ7Am6ajau13NJ4LnU28iKkkcrodvCrVPKCGMLKTqQmXXoryHl16Yuccc1xWm696rhkAB9fqqF4cR3hblsezH+Nx5Yy12WmNe32ht1zqIkQ4tp1pIkExJwmFZ0Nr1RszA0CoYcSAGtAuECBi7MODiDwcQuEhWLLo2pVBLGkgYE4AT2rOWX3XT/jccj0Wt5WaJmKNXHmzfnvWA+Vxu6i+N2037Lzq1WV9Iw8ROXPqWC8pNWeCfx+P00lh0OaklouwM5Jx4YYd66LVS0VbLU2mC47ZcZAc0cWnhxG/sWq0dpRtJrhMA4xjuwVulptjjtOLRx2vovVctvjzGx3p1oa3139kqtV18ptzdUK5XzyynOt/RVPzCfS2LfVH+m/7Ln4+3X9m8r+U2kMhV74VM6+MrEN2xOEnEeBWuc+w+3P/AG3f8VjFextMh39Lh9FNYn7Nfpy+6vUgEhjGh2+60QB1DJV9XdHPq1AxjL5dhmAAILnXnHBoDRJccABKtWm10yakVHAVALwHr3ZwOEjNWtGaSoMs1SjLmX/ScCbz259GXAYNMCYzugHBa34c7jbVDWKyUBWizRUxJfUBAY57icKLIF2mJgE4nPBaLzrEtuxOf0juW6NOzThTP+q9J9OgcqXb0tQn5wtzKRm4VppW+0OZo1BylVDZaXsn4z91ZoUaV2MW5+u7Hrg49qnaEwq9RrAUgDw3rV2tpqU2tG0GEweEwPkB3KzRs1KN09/zWa+0DAnvAUuUdJha040Y72Sj/DjMR4rcCuz9FZadrYOCz2i9K9Q0NpqjQstKmyxOd0dNrZPmwL4Al0l28ye1Wf8AOUejYI669lavKvP28h3pedt9pZ2vR6m7Xuv6tiYOu2UfoFj/AM92w5WWzjrtYPyC8rqWps4HxSNrbxPers6PVBrrbpE0bGBvm0E4dcq2dcLQcxZW/wDuC7/614707ZkE96yC0jj81m3+zp/T1206btb2k0Klma8t9K8XU7of7LxF7E48D1RisOsVvBiparAfw0Xk/wBLgvMKOkIEXlnoaTDTN/5qTLU+Wvx7+nrrdZaoBvVqBIHq2ep9ayxnXF38RvZQ+9UrzQ6wNOJd4FL/AByn7XgfspM77avFPqPRna4v/iHsoU/q4qDtcD/Gq9lOzD5sK85dptvE9xUBpdh49yvf+2fxf06LXnWus6zEUbTVbJhzXsokPaRkLjAQd88l5edLWoHCpU6wSF19W3UniCJHMKnVoUdwx6itTlx+6l4cvqOfbpy1E3XVS1u91Td4Ek8gs1p1q6Nt2gIdF11ctAe7jdHqDvPFbTzKm7MDuVK0aEx2CwjmIPyV/LgTiznxHLuthLpJJMySScTzW70JorpIq1Mp2GCcYOZnJs7t8d+X/A3nC6zvC2VkszmMDSIjDA4R3q5c+GvFdOHhy77z3pZlZ7P5SqVjHR07OKuAL3ue5pNTEOEQZAwg4Kv0Z4eKo1dEyZEcwRl91598WXjPz/69nPlyZSTDwv2vWdluioKXROEhzQ4ubGbYJ7VSNUcVOho8sBwknkmbI72fkrM+PHxL4OO5zGSzy5u9yCYPIJIXZ89K9yHine5DxQhRdi9yCjPJCENieQ70diEIgSDyN3ihCptIP5eKbXHl3oQppd1NtQjcO9TbaDwHehCzZGplSNY8B3p9KeA70kKai9qfSu4DvT6R3BvehCmou6fSHg3vTvn3e9CFNNbqQqu4N70xWdwb3oQpqG6Ond7vejp3e73oQmp6Xd9pC0u4N7wn07uDfiQhTU9Lu+z84dwb8SkLS7g34kIU6z0dr7MWl3BvxI84d7vxJoU6z01LfZttbx7PxINtf7vxIQp1npd32PPKnu/EEedVPd+JCE64+jtl7Pzup7vxBSFrqe78QQhTrj6O19n57U934kjb6nu/EhCvTH0XPL2//9k="/>
          <p:cNvSpPr>
            <a:spLocks noChangeAspect="1" noChangeArrowheads="1"/>
          </p:cNvSpPr>
          <p:nvPr/>
        </p:nvSpPr>
        <p:spPr bwMode="auto">
          <a:xfrm>
            <a:off x="307975" y="-1127125"/>
            <a:ext cx="4762500" cy="2667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18" name="Picture 6" descr="http://www.churchsecretary.org/Site/themed_images/Executive_Assista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0750" y="2562227"/>
            <a:ext cx="47625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019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C4A2A4-B9DE-446F-B517-6FC718EA9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007C7B-2656-49D8-BFD6-EC5AE3853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a:bodyPr>
          <a:lstStyle/>
          <a:p>
            <a:pPr lvl="0"/>
            <a:r>
              <a:rPr lang="en-US" sz="2900" b="1">
                <a:solidFill>
                  <a:srgbClr val="FFFFFF"/>
                </a:solidFill>
              </a:rPr>
              <a:t>SYNOD LOAN APPLICATIONS</a:t>
            </a:r>
          </a:p>
        </p:txBody>
      </p:sp>
      <p:sp>
        <p:nvSpPr>
          <p:cNvPr id="14" name="Rectangle 13">
            <a:extLst>
              <a:ext uri="{FF2B5EF4-FFF2-40B4-BE49-F238E27FC236}">
                <a16:creationId xmlns:a16="http://schemas.microsoft.com/office/drawing/2014/main" id="{23A771F5-9C52-403D-B6C0-3E252B9D6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7592291" y="6459785"/>
            <a:ext cx="817071"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AE04C70E-94F3-419C-9934-39DE03547BFC}" type="slidenum">
              <a:rPr kumimoji="0" lang="en-US" b="0" i="0" u="none" strike="noStrike" kern="1200" cap="none" spc="0" normalizeH="0" baseline="0" noProof="0">
                <a:ln>
                  <a:noFill/>
                </a:ln>
                <a:solidFill>
                  <a:schemeClr val="tx2"/>
                </a:solidFill>
                <a:effectLst/>
                <a:uLnTx/>
                <a:uFillTx/>
                <a:latin typeface="Calibri" panose="020F0502020204030204"/>
                <a:ea typeface="+mn-ea"/>
                <a:cs typeface="+mn-cs"/>
              </a:rPr>
              <a:pPr marL="0" marR="0" lvl="0" indent="0" defTabSz="457200" rtl="0" eaLnBrk="1" fontAlgn="auto" latinLnBrk="0" hangingPunct="1">
                <a:spcBef>
                  <a:spcPts val="0"/>
                </a:spcBef>
                <a:spcAft>
                  <a:spcPts val="600"/>
                </a:spcAft>
                <a:buClrTx/>
                <a:buSzTx/>
                <a:buFontTx/>
                <a:buNone/>
                <a:tabLst/>
                <a:defRPr/>
              </a:pPr>
              <a:t>22</a:t>
            </a:fld>
            <a:endParaRPr kumimoji="0" lang="en-US" b="0" i="0" u="none" strike="noStrike" kern="1200" cap="none" spc="0" normalizeH="0" baseline="0" noProof="0">
              <a:ln>
                <a:noFill/>
              </a:ln>
              <a:solidFill>
                <a:schemeClr val="tx2"/>
              </a:solidFill>
              <a:effectLst/>
              <a:uLnTx/>
              <a:uFillTx/>
              <a:latin typeface="Calibri" panose="020F0502020204030204"/>
              <a:ea typeface="+mn-ea"/>
              <a:cs typeface="+mn-cs"/>
            </a:endParaRPr>
          </a:p>
        </p:txBody>
      </p:sp>
      <p:graphicFrame>
        <p:nvGraphicFramePr>
          <p:cNvPr id="6" name="Content Placeholder 2">
            <a:extLst>
              <a:ext uri="{FF2B5EF4-FFF2-40B4-BE49-F238E27FC236}">
                <a16:creationId xmlns:a16="http://schemas.microsoft.com/office/drawing/2014/main" id="{FAA06CC0-CC9E-4854-A7B6-B2F10D04E1D9}"/>
              </a:ext>
            </a:extLst>
          </p:cNvPr>
          <p:cNvGraphicFramePr>
            <a:graphicFrameLocks noGrp="1"/>
          </p:cNvGraphicFramePr>
          <p:nvPr>
            <p:ph idx="1"/>
            <p:extLst>
              <p:ext uri="{D42A27DB-BD31-4B8C-83A1-F6EECF244321}">
                <p14:modId xmlns:p14="http://schemas.microsoft.com/office/powerpoint/2010/main" val="712180676"/>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0980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Automatic Payments</a:t>
            </a:r>
          </a:p>
        </p:txBody>
      </p:sp>
      <p:sp>
        <p:nvSpPr>
          <p:cNvPr id="3" name="Content Placeholder 2"/>
          <p:cNvSpPr>
            <a:spLocks noGrp="1"/>
          </p:cNvSpPr>
          <p:nvPr>
            <p:ph idx="1"/>
          </p:nvPr>
        </p:nvSpPr>
        <p:spPr>
          <a:xfrm>
            <a:off x="457200" y="1905000"/>
            <a:ext cx="8077200" cy="4343400"/>
          </a:xfrm>
        </p:spPr>
        <p:txBody>
          <a:bodyPr>
            <a:normAutofit/>
          </a:bodyPr>
          <a:lstStyle/>
          <a:p>
            <a:r>
              <a:rPr lang="en-US" sz="3600" dirty="0"/>
              <a:t>When you set up auto payments</a:t>
            </a:r>
          </a:p>
          <a:p>
            <a:r>
              <a:rPr lang="en-US" sz="3600" dirty="0"/>
              <a:t>Have someone to monitor</a:t>
            </a:r>
          </a:p>
          <a:p>
            <a:r>
              <a:rPr lang="en-US" sz="3600" dirty="0"/>
              <a:t>Review them annually</a:t>
            </a:r>
          </a:p>
          <a:p>
            <a:r>
              <a:rPr lang="en-US" sz="3600" dirty="0"/>
              <a:t>Have someone who knows how to unravel them</a:t>
            </a:r>
          </a:p>
          <a:p>
            <a:r>
              <a:rPr lang="en-US" sz="3600" dirty="0"/>
              <a:t>Change passwords, etc. annually, when someone leaves employment etc.</a:t>
            </a:r>
          </a:p>
          <a:p>
            <a:endParaRPr lang="en-US" dirty="0"/>
          </a:p>
          <a:p>
            <a:endParaRPr lang="en-US" dirty="0"/>
          </a:p>
        </p:txBody>
      </p:sp>
      <p:sp>
        <p:nvSpPr>
          <p:cNvPr id="4" name="Slide Number Placeholder 3"/>
          <p:cNvSpPr>
            <a:spLocks noGrp="1"/>
          </p:cNvSpPr>
          <p:nvPr>
            <p:ph type="sldNum" sz="quarter" idx="12"/>
          </p:nvPr>
        </p:nvSpPr>
        <p:spPr/>
        <p:txBody>
          <a:bodyPr/>
          <a:lstStyle/>
          <a:p>
            <a:fld id="{AE04C70E-94F3-419C-9934-39DE03547BFC}" type="slidenum">
              <a:rPr lang="en-US" smtClean="0"/>
              <a:pPr/>
              <a:t>23</a:t>
            </a:fld>
            <a:endParaRPr lang="en-US"/>
          </a:p>
        </p:txBody>
      </p:sp>
    </p:spTree>
    <p:extLst>
      <p:ext uri="{BB962C8B-B14F-4D97-AF65-F5344CB8AC3E}">
        <p14:creationId xmlns:p14="http://schemas.microsoft.com/office/powerpoint/2010/main" val="1699007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Documents</a:t>
            </a:r>
          </a:p>
        </p:txBody>
      </p:sp>
      <p:sp>
        <p:nvSpPr>
          <p:cNvPr id="3" name="Content Placeholder 2"/>
          <p:cNvSpPr>
            <a:spLocks noGrp="1"/>
          </p:cNvSpPr>
          <p:nvPr>
            <p:ph idx="1"/>
          </p:nvPr>
        </p:nvSpPr>
        <p:spPr>
          <a:xfrm>
            <a:off x="856060" y="1905000"/>
            <a:ext cx="7678340" cy="4343400"/>
          </a:xfrm>
        </p:spPr>
        <p:txBody>
          <a:bodyPr>
            <a:normAutofit/>
          </a:bodyPr>
          <a:lstStyle/>
          <a:p>
            <a:pPr lvl="0"/>
            <a:r>
              <a:rPr lang="en-US" sz="2800" dirty="0"/>
              <a:t>Review your documents, articles, by-laws, policies, every three years to keep them up to date.</a:t>
            </a:r>
          </a:p>
          <a:p>
            <a:pPr lvl="0"/>
            <a:r>
              <a:rPr lang="en-US" sz="2800" dirty="0"/>
              <a:t>Actually, do you know where they are?</a:t>
            </a:r>
          </a:p>
          <a:p>
            <a:pPr lvl="1"/>
            <a:r>
              <a:rPr lang="en-US" sz="2500" dirty="0"/>
              <a:t>The Presbytery Office should have an up to date copy.</a:t>
            </a:r>
          </a:p>
          <a:p>
            <a:r>
              <a:rPr lang="en-US" sz="2400" dirty="0"/>
              <a:t> </a:t>
            </a:r>
            <a:r>
              <a:rPr lang="en-US" sz="2800" dirty="0"/>
              <a:t>When was the last time they were reviewed?</a:t>
            </a:r>
          </a:p>
          <a:p>
            <a:pPr lvl="0"/>
            <a:r>
              <a:rPr lang="en-US" sz="2800" dirty="0"/>
              <a:t>Minutes should be complete enough to have a new board come in and pick up where you left off.</a:t>
            </a:r>
            <a:endParaRPr lang="en-US" sz="2400" dirty="0"/>
          </a:p>
          <a:p>
            <a:pPr lvl="0"/>
            <a:endParaRPr lang="en-US" sz="2000" dirty="0"/>
          </a:p>
          <a:p>
            <a:pPr marL="0" indent="0">
              <a:buNone/>
            </a:pPr>
            <a:endParaRPr lang="en-US" sz="2800"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AE04C70E-94F3-419C-9934-39DE03547BFC}" type="slidenum">
              <a:rPr lang="en-US" smtClean="0"/>
              <a:pPr/>
              <a:t>24</a:t>
            </a:fld>
            <a:endParaRPr lang="en-US"/>
          </a:p>
        </p:txBody>
      </p:sp>
    </p:spTree>
    <p:extLst>
      <p:ext uri="{BB962C8B-B14F-4D97-AF65-F5344CB8AC3E}">
        <p14:creationId xmlns:p14="http://schemas.microsoft.com/office/powerpoint/2010/main" val="1003235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381000"/>
            <a:ext cx="7429499" cy="914400"/>
          </a:xfrm>
        </p:spPr>
        <p:txBody>
          <a:bodyPr>
            <a:normAutofit/>
          </a:bodyPr>
          <a:lstStyle/>
          <a:p>
            <a:r>
              <a:rPr lang="en-US" sz="4000" b="1" dirty="0"/>
              <a:t>LOCATION OF VALUABLE PAPERS</a:t>
            </a:r>
          </a:p>
        </p:txBody>
      </p:sp>
      <p:sp>
        <p:nvSpPr>
          <p:cNvPr id="3" name="Content Placeholder 2"/>
          <p:cNvSpPr>
            <a:spLocks noGrp="1"/>
          </p:cNvSpPr>
          <p:nvPr>
            <p:ph idx="1"/>
          </p:nvPr>
        </p:nvSpPr>
        <p:spPr>
          <a:xfrm>
            <a:off x="856060" y="1447800"/>
            <a:ext cx="7429499" cy="4572000"/>
          </a:xfrm>
        </p:spPr>
        <p:txBody>
          <a:bodyPr>
            <a:normAutofit fontScale="92500" lnSpcReduction="10000"/>
          </a:bodyPr>
          <a:lstStyle/>
          <a:p>
            <a:r>
              <a:rPr lang="en-US" sz="3600" dirty="0"/>
              <a:t>Articles of Incorporation.</a:t>
            </a:r>
          </a:p>
          <a:p>
            <a:r>
              <a:rPr lang="en-US" sz="3600" dirty="0"/>
              <a:t>Corporate Resolutions</a:t>
            </a:r>
          </a:p>
          <a:p>
            <a:r>
              <a:rPr lang="en-US" sz="3600" dirty="0"/>
              <a:t>Bylaws, review and update every 3 years</a:t>
            </a:r>
          </a:p>
          <a:p>
            <a:r>
              <a:rPr lang="en-US" sz="3600" dirty="0"/>
              <a:t>Annual  571L. (later in presentation); </a:t>
            </a:r>
          </a:p>
          <a:p>
            <a:r>
              <a:rPr lang="en-US" sz="3600" dirty="0"/>
              <a:t>OCC certificate</a:t>
            </a:r>
          </a:p>
          <a:p>
            <a:r>
              <a:rPr lang="en-US" sz="3600" dirty="0"/>
              <a:t>Annual Exemptions; Religious, Welfare, Church. (later)</a:t>
            </a:r>
          </a:p>
          <a:p>
            <a:r>
              <a:rPr lang="en-US" sz="3600" dirty="0"/>
              <a:t>Deeds of property, Insurance papers</a:t>
            </a:r>
          </a:p>
          <a:p>
            <a:r>
              <a:rPr lang="en-US" sz="3600" dirty="0"/>
              <a:t>Church Exemption Letter (next slide)</a:t>
            </a:r>
          </a:p>
          <a:p>
            <a:endParaRPr lang="en-US" sz="3600" dirty="0"/>
          </a:p>
          <a:p>
            <a:endParaRPr lang="en-US" dirty="0"/>
          </a:p>
        </p:txBody>
      </p:sp>
      <p:sp>
        <p:nvSpPr>
          <p:cNvPr id="4" name="Slide Number Placeholder 3"/>
          <p:cNvSpPr>
            <a:spLocks noGrp="1"/>
          </p:cNvSpPr>
          <p:nvPr>
            <p:ph type="sldNum" sz="quarter" idx="12"/>
          </p:nvPr>
        </p:nvSpPr>
        <p:spPr/>
        <p:txBody>
          <a:bodyPr/>
          <a:lstStyle/>
          <a:p>
            <a:fld id="{AE04C70E-94F3-419C-9934-39DE03547BFC}"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618518"/>
            <a:ext cx="7429499" cy="981682"/>
          </a:xfrm>
        </p:spPr>
        <p:txBody>
          <a:bodyPr>
            <a:normAutofit/>
          </a:bodyPr>
          <a:lstStyle/>
          <a:p>
            <a:r>
              <a:rPr lang="en-US" sz="4000" b="1" dirty="0"/>
              <a:t>TAX EXEMPT LETTER</a:t>
            </a:r>
          </a:p>
        </p:txBody>
      </p:sp>
      <p:sp>
        <p:nvSpPr>
          <p:cNvPr id="3" name="Content Placeholder 2"/>
          <p:cNvSpPr>
            <a:spLocks noGrp="1"/>
          </p:cNvSpPr>
          <p:nvPr>
            <p:ph idx="1"/>
          </p:nvPr>
        </p:nvSpPr>
        <p:spPr>
          <a:xfrm>
            <a:off x="856060" y="1905000"/>
            <a:ext cx="7429499" cy="3886201"/>
          </a:xfrm>
        </p:spPr>
        <p:txBody>
          <a:bodyPr>
            <a:normAutofit fontScale="92500" lnSpcReduction="10000"/>
          </a:bodyPr>
          <a:lstStyle/>
          <a:p>
            <a:pPr lvl="0"/>
            <a:r>
              <a:rPr lang="en-US" sz="3900" dirty="0"/>
              <a:t>A copy of a Tax Exempt letter for your church can be obtained by contacting the Presbytery Mission Agency, General Council’s office, in Louisville.</a:t>
            </a:r>
          </a:p>
          <a:p>
            <a:pPr lvl="0"/>
            <a:r>
              <a:rPr lang="en-US" sz="3000" dirty="0"/>
              <a:t>Email or contact Rebecca Rayner</a:t>
            </a:r>
          </a:p>
          <a:p>
            <a:pPr lvl="1"/>
            <a:r>
              <a:rPr lang="en-US" sz="3000" dirty="0"/>
              <a:t>Email   </a:t>
            </a:r>
            <a:r>
              <a:rPr lang="en-US" sz="3200" b="0" i="0" dirty="0">
                <a:solidFill>
                  <a:srgbClr val="0186BA"/>
                </a:solidFill>
                <a:effectLst/>
                <a:latin typeface="Tahoma" panose="020B0604030504040204" pitchFamily="34" charset="0"/>
                <a:hlinkClick r:id="rId2"/>
              </a:rPr>
              <a:t>Rebecca.rayner@pcusa.org</a:t>
            </a:r>
            <a:r>
              <a:rPr lang="en-US" sz="3000" dirty="0"/>
              <a:t> </a:t>
            </a:r>
          </a:p>
          <a:p>
            <a:pPr lvl="1"/>
            <a:r>
              <a:rPr lang="en-US" sz="3000" dirty="0"/>
              <a:t>Phone</a:t>
            </a:r>
          </a:p>
          <a:p>
            <a:r>
              <a:rPr lang="en-US" sz="3000" dirty="0"/>
              <a:t>She will need your church name &amp; contact info. &amp; Tax ID Number</a:t>
            </a:r>
          </a:p>
          <a:p>
            <a:endParaRPr lang="en-US" dirty="0"/>
          </a:p>
          <a:p>
            <a:endParaRPr lang="en-US" dirty="0"/>
          </a:p>
        </p:txBody>
      </p:sp>
      <p:sp>
        <p:nvSpPr>
          <p:cNvPr id="4" name="Slide Number Placeholder 3"/>
          <p:cNvSpPr>
            <a:spLocks noGrp="1"/>
          </p:cNvSpPr>
          <p:nvPr>
            <p:ph type="sldNum" sz="quarter" idx="12"/>
          </p:nvPr>
        </p:nvSpPr>
        <p:spPr/>
        <p:txBody>
          <a:bodyPr/>
          <a:lstStyle/>
          <a:p>
            <a:fld id="{AE04C70E-94F3-419C-9934-39DE03547BFC}"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WIRING MONEY OVERSEAS</a:t>
            </a:r>
          </a:p>
        </p:txBody>
      </p:sp>
      <p:sp>
        <p:nvSpPr>
          <p:cNvPr id="3" name="Content Placeholder 2"/>
          <p:cNvSpPr>
            <a:spLocks noGrp="1"/>
          </p:cNvSpPr>
          <p:nvPr>
            <p:ph idx="1"/>
          </p:nvPr>
        </p:nvSpPr>
        <p:spPr>
          <a:xfrm>
            <a:off x="856060" y="1981200"/>
            <a:ext cx="7429499" cy="4495800"/>
          </a:xfrm>
        </p:spPr>
        <p:txBody>
          <a:bodyPr>
            <a:normAutofit/>
          </a:bodyPr>
          <a:lstStyle/>
          <a:p>
            <a:pPr lvl="0"/>
            <a:r>
              <a:rPr lang="en-US" sz="3200" b="1" dirty="0"/>
              <a:t>Presbytery of San Jose cannot be responsible for International correspondent banking instructions associated with any fed wire transfers and we cannot make any International SWIFT payments or International Clearing House Payments. </a:t>
            </a:r>
          </a:p>
          <a:p>
            <a:pPr lvl="0"/>
            <a:r>
              <a:rPr lang="en-US" sz="3200" b="1" dirty="0"/>
              <a:t>We cannot collect the money.</a:t>
            </a:r>
            <a:endParaRPr lang="en-US" sz="3200" dirty="0"/>
          </a:p>
        </p:txBody>
      </p:sp>
      <p:sp>
        <p:nvSpPr>
          <p:cNvPr id="4" name="Slide Number Placeholder 3"/>
          <p:cNvSpPr>
            <a:spLocks noGrp="1"/>
          </p:cNvSpPr>
          <p:nvPr>
            <p:ph type="sldNum" sz="quarter" idx="12"/>
          </p:nvPr>
        </p:nvSpPr>
        <p:spPr/>
        <p:txBody>
          <a:bodyPr/>
          <a:lstStyle/>
          <a:p>
            <a:fld id="{AE04C70E-94F3-419C-9934-39DE03547BFC}" type="slidenum">
              <a:rPr lang="en-US" smtClean="0"/>
              <a:pPr/>
              <a:t>27</a:t>
            </a:fld>
            <a:endParaRPr lang="en-US"/>
          </a:p>
        </p:txBody>
      </p:sp>
    </p:spTree>
    <p:extLst>
      <p:ext uri="{BB962C8B-B14F-4D97-AF65-F5344CB8AC3E}">
        <p14:creationId xmlns:p14="http://schemas.microsoft.com/office/powerpoint/2010/main" val="271500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bg1"/>
                </a:solidFill>
              </a:rPr>
              <a:t>OTHER THOUGHTS</a:t>
            </a:r>
          </a:p>
        </p:txBody>
      </p:sp>
      <p:sp>
        <p:nvSpPr>
          <p:cNvPr id="3" name="Content Placeholder 2"/>
          <p:cNvSpPr>
            <a:spLocks noGrp="1"/>
          </p:cNvSpPr>
          <p:nvPr>
            <p:ph idx="1"/>
          </p:nvPr>
        </p:nvSpPr>
        <p:spPr>
          <a:xfrm>
            <a:off x="457200" y="1737361"/>
            <a:ext cx="8077200" cy="4343400"/>
          </a:xfrm>
        </p:spPr>
        <p:txBody>
          <a:bodyPr>
            <a:normAutofit lnSpcReduction="10000"/>
          </a:bodyPr>
          <a:lstStyle/>
          <a:p>
            <a:r>
              <a:rPr lang="en-US" sz="3600" dirty="0">
                <a:solidFill>
                  <a:schemeClr val="bg1"/>
                </a:solidFill>
              </a:rPr>
              <a:t>If you change your internal controls because you are working remotely, you need to write them up and keep them on file for when you get audited next year.</a:t>
            </a:r>
          </a:p>
          <a:p>
            <a:pPr lvl="1"/>
            <a:r>
              <a:rPr lang="en-US" sz="3300" dirty="0">
                <a:solidFill>
                  <a:schemeClr val="bg1"/>
                </a:solidFill>
              </a:rPr>
              <a:t> </a:t>
            </a:r>
            <a:r>
              <a:rPr lang="en-US" sz="3300" dirty="0" err="1">
                <a:solidFill>
                  <a:schemeClr val="bg1"/>
                </a:solidFill>
              </a:rPr>
              <a:t>i.e</a:t>
            </a:r>
            <a:r>
              <a:rPr lang="en-US" sz="3300" dirty="0">
                <a:solidFill>
                  <a:schemeClr val="bg1"/>
                </a:solidFill>
              </a:rPr>
              <a:t> money might not have two people counting</a:t>
            </a:r>
          </a:p>
          <a:p>
            <a:pPr lvl="1"/>
            <a:r>
              <a:rPr lang="en-US" sz="3300" dirty="0">
                <a:solidFill>
                  <a:schemeClr val="bg1"/>
                </a:solidFill>
              </a:rPr>
              <a:t>i.e. two signature checks?</a:t>
            </a:r>
          </a:p>
          <a:p>
            <a:pPr lvl="1"/>
            <a:r>
              <a:rPr lang="en-US" sz="3300" dirty="0">
                <a:solidFill>
                  <a:schemeClr val="bg1"/>
                </a:solidFill>
              </a:rPr>
              <a:t>Email approvals. </a:t>
            </a:r>
          </a:p>
          <a:p>
            <a:r>
              <a:rPr lang="en-US" sz="3600" dirty="0">
                <a:solidFill>
                  <a:schemeClr val="bg1"/>
                </a:solidFill>
              </a:rPr>
              <a:t>Reminder </a:t>
            </a:r>
            <a:r>
              <a:rPr lang="en-US" sz="3600" b="1" dirty="0">
                <a:solidFill>
                  <a:schemeClr val="bg1"/>
                </a:solidFill>
              </a:rPr>
              <a:t>trust is not an internal control.</a:t>
            </a:r>
            <a:endParaRPr lang="en-US" dirty="0">
              <a:solidFill>
                <a:schemeClr val="bg1"/>
              </a:solidFill>
            </a:endParaRPr>
          </a:p>
          <a:p>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04C70E-94F3-419C-9934-39DE03547BFC}"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6181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bg1"/>
                </a:solidFill>
              </a:rPr>
              <a:t>AUTOMATIC PAYMENTS</a:t>
            </a:r>
          </a:p>
        </p:txBody>
      </p:sp>
      <p:sp>
        <p:nvSpPr>
          <p:cNvPr id="3" name="Content Placeholder 2"/>
          <p:cNvSpPr>
            <a:spLocks noGrp="1"/>
          </p:cNvSpPr>
          <p:nvPr>
            <p:ph idx="1"/>
          </p:nvPr>
        </p:nvSpPr>
        <p:spPr>
          <a:xfrm>
            <a:off x="457200" y="1905000"/>
            <a:ext cx="8077200" cy="4343400"/>
          </a:xfrm>
        </p:spPr>
        <p:txBody>
          <a:bodyPr>
            <a:normAutofit/>
          </a:bodyPr>
          <a:lstStyle/>
          <a:p>
            <a:r>
              <a:rPr lang="en-US" sz="3600" dirty="0">
                <a:solidFill>
                  <a:schemeClr val="bg1"/>
                </a:solidFill>
              </a:rPr>
              <a:t>When you set up auto payments</a:t>
            </a:r>
          </a:p>
          <a:p>
            <a:r>
              <a:rPr lang="en-US" sz="3600" dirty="0">
                <a:solidFill>
                  <a:schemeClr val="bg1"/>
                </a:solidFill>
              </a:rPr>
              <a:t>Have someone to monitor</a:t>
            </a:r>
          </a:p>
          <a:p>
            <a:r>
              <a:rPr lang="en-US" sz="3600" dirty="0">
                <a:solidFill>
                  <a:schemeClr val="bg1"/>
                </a:solidFill>
              </a:rPr>
              <a:t>Review them annually</a:t>
            </a:r>
          </a:p>
          <a:p>
            <a:r>
              <a:rPr lang="en-US" sz="3600" dirty="0">
                <a:solidFill>
                  <a:schemeClr val="bg1"/>
                </a:solidFill>
              </a:rPr>
              <a:t>Have someone who knows how to unravel them</a:t>
            </a:r>
          </a:p>
          <a:p>
            <a:r>
              <a:rPr lang="en-US" sz="3600" dirty="0">
                <a:solidFill>
                  <a:schemeClr val="bg1"/>
                </a:solidFill>
              </a:rPr>
              <a:t>Change passwords, etc. annually, and when someone leaves employment etc.</a:t>
            </a: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04C70E-94F3-419C-9934-39DE03547BFC}"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0368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Stewardship Kaleidoscope </a:t>
            </a:r>
          </a:p>
        </p:txBody>
      </p:sp>
      <p:sp>
        <p:nvSpPr>
          <p:cNvPr id="3" name="Content Placeholder 2"/>
          <p:cNvSpPr>
            <a:spLocks noGrp="1"/>
          </p:cNvSpPr>
          <p:nvPr>
            <p:ph idx="1"/>
          </p:nvPr>
        </p:nvSpPr>
        <p:spPr/>
        <p:txBody>
          <a:bodyPr>
            <a:normAutofit/>
          </a:bodyPr>
          <a:lstStyle/>
          <a:p>
            <a:r>
              <a:rPr lang="en-US" sz="2800" dirty="0"/>
              <a:t>Happening in September this year </a:t>
            </a:r>
          </a:p>
          <a:p>
            <a:r>
              <a:rPr lang="en-US" sz="2800" dirty="0"/>
              <a:t>The</a:t>
            </a:r>
          </a:p>
          <a:p>
            <a:r>
              <a:rPr lang="en-US" sz="2800" dirty="0"/>
              <a:t>Cincinnati, Ohio</a:t>
            </a:r>
          </a:p>
          <a:p>
            <a:r>
              <a:rPr lang="en-US" sz="2800" dirty="0"/>
              <a:t>Presbytery will cover your registration which covers some meals</a:t>
            </a:r>
          </a:p>
          <a:p>
            <a:r>
              <a:rPr lang="en-US" sz="2800" dirty="0"/>
              <a:t>Hotel and travel are your responsibility</a:t>
            </a:r>
          </a:p>
          <a:p>
            <a:r>
              <a:rPr lang="en-US" sz="2800" dirty="0"/>
              <a:t>Visit </a:t>
            </a:r>
            <a:r>
              <a:rPr lang="en-US" sz="2800" dirty="0">
                <a:hlinkClick r:id="rId2"/>
              </a:rPr>
              <a:t>www.stewardshipkaleidoscope.org</a:t>
            </a:r>
            <a:r>
              <a:rPr lang="en-US" sz="2800" dirty="0"/>
              <a:t> </a:t>
            </a:r>
          </a:p>
          <a:p>
            <a:endParaRPr lang="en-US" dirty="0"/>
          </a:p>
        </p:txBody>
      </p:sp>
      <p:sp>
        <p:nvSpPr>
          <p:cNvPr id="4" name="Slide Number Placeholder 3"/>
          <p:cNvSpPr>
            <a:spLocks noGrp="1"/>
          </p:cNvSpPr>
          <p:nvPr>
            <p:ph type="sldNum" sz="quarter" idx="12"/>
          </p:nvPr>
        </p:nvSpPr>
        <p:spPr/>
        <p:txBody>
          <a:bodyPr/>
          <a:lstStyle/>
          <a:p>
            <a:fld id="{AE04C70E-94F3-419C-9934-39DE03547BFC}" type="slidenum">
              <a:rPr lang="en-US" smtClean="0"/>
              <a:pPr/>
              <a:t>3</a:t>
            </a:fld>
            <a:endParaRPr lang="en-US"/>
          </a:p>
        </p:txBody>
      </p:sp>
    </p:spTree>
    <p:extLst>
      <p:ext uri="{BB962C8B-B14F-4D97-AF65-F5344CB8AC3E}">
        <p14:creationId xmlns:p14="http://schemas.microsoft.com/office/powerpoint/2010/main" val="3412553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t>EMPLOYEE MANUAL</a:t>
            </a:r>
          </a:p>
        </p:txBody>
      </p:sp>
      <p:sp>
        <p:nvSpPr>
          <p:cNvPr id="3" name="Content Placeholder 2"/>
          <p:cNvSpPr>
            <a:spLocks noGrp="1"/>
          </p:cNvSpPr>
          <p:nvPr>
            <p:ph idx="1"/>
          </p:nvPr>
        </p:nvSpPr>
        <p:spPr>
          <a:xfrm>
            <a:off x="856060" y="1981200"/>
            <a:ext cx="7830740" cy="3810001"/>
          </a:xfrm>
        </p:spPr>
        <p:txBody>
          <a:bodyPr>
            <a:normAutofit/>
          </a:bodyPr>
          <a:lstStyle/>
          <a:p>
            <a:r>
              <a:rPr lang="en-US" sz="3200" dirty="0"/>
              <a:t>info on benefits, disabilities, wages, vacations, sick days, etc. </a:t>
            </a:r>
          </a:p>
          <a:p>
            <a:r>
              <a:rPr lang="en-US" sz="3200" dirty="0"/>
              <a:t>grievance procedures, discrimination, harassment and abuse, and how you will handle complaints</a:t>
            </a:r>
          </a:p>
          <a:p>
            <a:r>
              <a:rPr lang="en-US" sz="3200" dirty="0"/>
              <a:t>Samples are available for a variety of costs from free to consultants who charge $5,000. Find what works for you.</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AE04C70E-94F3-419C-9934-39DE03547BFC}" type="slidenum">
              <a:rPr lang="en-US" smtClean="0"/>
              <a:pPr/>
              <a:t>30</a:t>
            </a:fld>
            <a:endParaRPr lang="en-US"/>
          </a:p>
        </p:txBody>
      </p:sp>
    </p:spTree>
    <p:extLst>
      <p:ext uri="{BB962C8B-B14F-4D97-AF65-F5344CB8AC3E}">
        <p14:creationId xmlns:p14="http://schemas.microsoft.com/office/powerpoint/2010/main" val="3083416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t>EMPLOYEE FILES</a:t>
            </a:r>
          </a:p>
        </p:txBody>
      </p:sp>
      <p:sp>
        <p:nvSpPr>
          <p:cNvPr id="3" name="Content Placeholder 2"/>
          <p:cNvSpPr>
            <a:spLocks noGrp="1"/>
          </p:cNvSpPr>
          <p:nvPr>
            <p:ph idx="1"/>
          </p:nvPr>
        </p:nvSpPr>
        <p:spPr>
          <a:xfrm>
            <a:off x="856060" y="1905000"/>
            <a:ext cx="7429499" cy="4648200"/>
          </a:xfrm>
        </p:spPr>
        <p:txBody>
          <a:bodyPr>
            <a:normAutofit/>
          </a:bodyPr>
          <a:lstStyle/>
          <a:p>
            <a:r>
              <a:rPr lang="en-US" sz="3200" dirty="0"/>
              <a:t>Official paperwork; application, record of hire, annual reviews, I9 (e-verify), wage changes, annual W4 or W9 forms, address, phone, emergency contact, direct deposit authorization, and other paper work. </a:t>
            </a:r>
          </a:p>
          <a:p>
            <a:r>
              <a:rPr lang="en-US" sz="3200" dirty="0"/>
              <a:t>Every position has a job description showing who they work for, what they are expected to do, how they will be evaluated, etc. </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AE04C70E-94F3-419C-9934-39DE03547BFC}" type="slidenum">
              <a:rPr lang="en-US" smtClean="0"/>
              <a:pPr/>
              <a:t>31</a:t>
            </a:fld>
            <a:endParaRPr lang="en-US"/>
          </a:p>
        </p:txBody>
      </p:sp>
    </p:spTree>
    <p:extLst>
      <p:ext uri="{BB962C8B-B14F-4D97-AF65-F5344CB8AC3E}">
        <p14:creationId xmlns:p14="http://schemas.microsoft.com/office/powerpoint/2010/main" val="1364092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458200" cy="1222375"/>
          </a:xfrm>
        </p:spPr>
        <p:txBody>
          <a:bodyPr>
            <a:normAutofit/>
          </a:bodyPr>
          <a:lstStyle/>
          <a:p>
            <a:pPr algn="ctr"/>
            <a:r>
              <a:rPr lang="en-US" b="1" dirty="0"/>
              <a:t>SOURCES OF INCOME</a:t>
            </a:r>
          </a:p>
        </p:txBody>
      </p:sp>
      <p:sp>
        <p:nvSpPr>
          <p:cNvPr id="6" name="Slide Number Placeholder 5"/>
          <p:cNvSpPr>
            <a:spLocks noGrp="1"/>
          </p:cNvSpPr>
          <p:nvPr>
            <p:ph type="sldNum" sz="quarter" idx="12"/>
          </p:nvPr>
        </p:nvSpPr>
        <p:spPr/>
        <p:txBody>
          <a:bodyPr/>
          <a:lstStyle/>
          <a:p>
            <a:fld id="{AE04C70E-94F3-419C-9934-39DE03547BFC}" type="slidenum">
              <a:rPr lang="en-US" smtClean="0"/>
              <a:pPr/>
              <a:t>32</a:t>
            </a:fld>
            <a:endParaRPr lang="en-US"/>
          </a:p>
        </p:txBody>
      </p:sp>
      <p:sp>
        <p:nvSpPr>
          <p:cNvPr id="5" name="Subtitle 2"/>
          <p:cNvSpPr txBox="1">
            <a:spLocks/>
          </p:cNvSpPr>
          <p:nvPr/>
        </p:nvSpPr>
        <p:spPr>
          <a:xfrm>
            <a:off x="6553200" y="4419600"/>
            <a:ext cx="2286000" cy="914400"/>
          </a:xfrm>
          <a:prstGeom prst="rect">
            <a:avLst/>
          </a:prstGeom>
        </p:spPr>
        <p:txBody>
          <a:bodyPr vert="horz" anchor="b">
            <a:norm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endParaRPr lang="en-US" dirty="0"/>
          </a:p>
        </p:txBody>
      </p:sp>
      <p:sp>
        <p:nvSpPr>
          <p:cNvPr id="3" name="AutoShape 2" descr="data:image/jpeg;base64,/9j/4AAQSkZJRgABAQAAAQABAAD/2wCEAAkGBhQQEBQUExQVFRUUFRcUFBQVFRQXFhUUFBQVFBQVFRcXHCYeFxkjGRQUIC8gIycpLCwsFR4xNTIqNSYrLCkBCQoKDgwOGA8PGiwcHB0pLCksLCkpKSkpKSkpKSkpKSkpLCkpKSksKSwpKSkpKSksKSkpLCkpLCkpKSwpLCksKf/AABEIAKgBLAMBIgACEQEDEQH/xAAcAAACAgMBAQAAAAAAAAAAAAAAAQIEAwUGBwj/xABIEAABAwEEBgUKAwYFAgcAAAABAAIRAwQSITEFBiJBUWETcYGRoQcUMkJSYpKxwdFy4fAjM1OCorIVFpPC0kODNERzhLPD8f/EABkBAQEBAQEBAAAAAAAAAAAAAAABAgMEBf/EACYRAQEAAgICAgICAgMAAAAAAAABAhEDEiFRMUETIgRhofAUQoH/2gAMAwEAAhEDEQA/APU3NcMiDE4ZTwx3fmsbw12DmESeBiYj0m9ZCzFnfGG8xPDsShw9k8cx915nqYrTTimRJOIxJk+kN6kGp2wfsz2fMIWMliJCbUyEQsNByhCmlCBJKcJEIEhMBNAoThOE4REYSIU4RCDHdRdWSEQi7QAThShCBQiFJCqFCE4RCBJoQgYCaE1UJCEIBJCEUQhCEDCIQpBVChEKUJwqiu/IyIEDL0hmTl2JNqCRt9hAk/IyrCCFpNsNs/du6vqghFr/AHbuoqRCxk1iikmUgFhQgoQigIRCZKCKaE0AnCE0QQhCaoUIhNOERGEJohAoTThOEEYQpQolUIpIKEU5TlRQiGhCEUJoQiEmnCIVCUgEAKQCJQmhJURnBJlQHIg/lgVQ8/qAbVEn8DgfBYqFtpjCoTOQv07pAnlnj8lex1rZWr0HfhPyROCw9OwsddeDgfWndzMrKBgOpZyWFCITKUrCgBOEkFA4UUwUQgE0k0AmhMBAkJpwqhJohJA0JSnKBoSlEqhqJTlJBFJSKSKAhOE0ChSASUgiCEQmmqiMITQigKSiiVUNJEqMqLpjvYZQq1PSVGoXtbUY40yW1BPokZh3A4FZRmtXbNDUn9KwsDhVM1ocWuAcGi8IzMNHcVw4+S5XTWmx8wpPE3GnmB9QrULiqHk4pMm5XtFM7i18R2QJw5rq9GUHU6LGOc55aLpe4y50E7R5kLeOct0WaWbqIQSmtoiWoITUSVABIoATUCKwWi2tpMc95DWtBLnHAADiVYJXlPls0g9oo0WkhhDqrxuN1zWieQn+oJJtVPXDyvPc807K+5TyvwQ93VvaPFcTU1jtT3X/ADiq53HpHz81g0LYunqAQInElenWLVuyNaA+nTy3wD91nPkmHh04+G8k24zRvlCt9EiK9RwG5+2O0OBXpGqnlWp2iGWlopPOAeP3bjz9g9eHNUank3s1UXqdR1OfZdeHc7HxXNaW1DqWcbNQvl10AU3Fs5gEjIkb+as5Mci8OUe4h0pyuE8l+ka5p1qFdrgaBYG3wZDXh2zzAu4HgV28rTlpOUryjKUqGmSUSoSiUNJyiVCUAoJoSBTlUNMKMqQVQJppKhyiVAuSvKCcolQlOUDlEpIVBKEkllp4q7yqW476Q6qY+pP6CqV/KBbKjpNQB0FshjBgcYy5rmwP1+utSB/XWuv48fTHat1Z9ebZTbdZXcBuEN347xzHepP18tx/8zV7CBx4Dq71ornA/rd8gmG8/wBYfZWYyfRttn622t2dprf6jh8jyKKGlLXWddbWrvJ3dLUPCSdrDesejdCl4vvJbTymCS7DGAAeePNb2jstu02ljcCcKl8kby9pB7Euhd0Do1oe3pqrqzzOAqXqbTjgdqXOw4RyXaaj1T0VRs+jUIE8LoXJ6K9ME3sxmahzn2h1b10eplSHV2+8094P2WMvhqOuDkJAKD6obmQOtc1Tlcl5RdVfPbPeabtSi15YcIc1zdtjp3G6MdxC6EaUpEkCo3DE7QwWv0vpKm6kQ21Movza8PpmCMrzSdpvEIaeE6pODLQQ6ZIwleoWRjiGhr4pzL2yZdO6WkECSuB0roysy2wQaz6sVAaYJLw4zLYGBBkcMOBXS07JabMdpjrkSXSCG4Sb10m4eM4LhzfWUez+P94VvTow0WNLC+A7N7i7M/JbyzVRUY111wO+YB7M8Fo2Wx9SmNoSN3LkYMHsK3Wi3Oe0hrGtkReLi844SL2A7AuGPn5r1ZfrPEbSwVhkJ5zuj/8AVflaV1WlZG021HtaCbjS9wF4wTmcJwK2VC203ei9h6nNPyK9XHvTwc+u3hnDk0NTXRwJCYThBFCldUSURIJrU2fWiy1HXWWikXTF2+AZmIE5qLNabMahp9K2+HFl0yNoGIBIg44IN0AmtFU1vszKjmOfdLXXTIMSDGYS0hrjQoVTTfeBABkNkbQkb5yjcrs1W/lRcVp9J60U6ApGHVBVBcC2MGgNMmfxjgp6V030FNrywyXAXHEBwBvY4SD6O5UkbOUKpo23tr0w9oIxIIOYIzCtqKEIQiHKJSSlUOUpQkVFfMnSID1FAXqcU7ylTMkTvIB71jTBhQd4bMwwSBAgSQ2GNAnAkjMwMeUKvdaDgG4HhT4/iWdjxdOJyBjGCBB6gZjLFYXVMSZzM58cd7VzdF7R7oOA3g5cxwJVkaXdZqtYtIE4nL1ZiJ7VQsTxO7d7HEe6q2nbU1lR18TeBAwyJBgx1rN8xpVtvlOtbvQqFg3RE960Vs1mtFUy+q93W4rVkxISIW5jHPtWWpbnuzcT1krD06hdSe2CrqJuvS/Jzp01GdG9x2H0xJOVOHm7PDZGHJdjpnSPm1KraKkmiHMbTp02MDjMNJe52BBJOBgAALwrQusL7NUJGDTF5vECR8ie9e36k6wstNIMcQ4Rgc5G49Y+i8XJx9ct/Ve7j5O2GvuOb0vbXio19ngNe0X6RaGupO5hoAgggzxlbXQle0nEvYxu+BJXWaT0LTqcGvA2SYAcBmHH67upaN46GG3TecQ1rd5cTAHfvXnzxs+I9OGcy+aWs1mFXRtsLpd0Tabmk4kPa6Z5bLyOorxnpy0xK9m13pvsmiq1N0F1a657wc3uq02uaPdDS0D8JXidRy+hxY6xkr5vJl2ztnwus0xUZiHvEcHH6LotXvKDaKFRt6qalOReZUJcCN8E4grig+TyBy4rMxy3qOe3vVg19s9XiG+1IcAdwdGLe5bX/HW4Q1zpyIuY97gvnyxW40zgesL0LVmxWqtSv0KtO46Wua4zB3i6WOAOXYVzyx03uO/dpwxLaTj/ADUh/uXO23WjpbS2zSabqmAdLHRIwwBVTWbSh0dYwHOv16gNzBoa0CJIDWtAaMBlJJ7vMNCae6G3Ua9SXhtQOfjtEbyJwn7JMLfk7SO5svkxuWmkHVyWkzssh2yC4RJImQFm0jqG2lXDjXqQaoLtls4uk4z14wtjpbX+xU7tZldjzTBIpg7TnRstPDHMqrpXyhWCvSvdPdJh1y64uacy3ZBBOPFa0bcLp/SB85r4melqf3uC9TslCjabHRrVKTHPfTa4vc0XjsNHpZxgV4fpLSIq1qjwR+0e98Y4XnE44c132rPlFoMsLLPWDw6k0sDmNLg5suLTESCJjsV0nZ3eh6THWUuaAcH02+628BcHLYGCp6XtDbRYaNeNum80Z34NeHNPwgrjtF+UoWW9SFnqVaJxDgC194klxIc2IOAjdd3yo1td+nFOhTs7qFFrn1DfMuqPLTiTgBF4mOrgl+Fl8u91GtU06jTmHB3xCP8AaunDl57qNpKbQ5kHapk8tkiMe1d6JXKNX5ZZReUAVJVk5QhSDCcge5VEYRCk+k4Cbrj1NJPcE22d5E3HdsDwJV607R84ULCHmGicY35o0hYqbXuaxwN2BgZxgT4ys9j/APC1Oqp/YufomF3kc6tOCi5O8kSg7WzvBY2cy0ZA4tjaBjNuUjkoVHmTE/1/8lhsNT9mw77g4YYYnEFD6oJ3cfU+65trlmccc8vf4HiCqWswxB/D9fus9ldjluOQH0cVW1mqbIPIfMBFclahFRw5pkQMYUrf+9PYfALHVdeOAWowd7ZMdfUVW6YTjh8u9ZalNoEjPlh8lXcJaVRC2UBEj8l3Xkq0zRszi2u8svnYcfQAMYOPqyd+S4lm1hmB4rPKznj2mq1hlcbuPcNddbG2OvYydtjnPNRuc0iy4SOJ25H4V1li0dSq1WvEOZTDKlJxhwvPBIcwnIXcf5uS+Z313PDWuc4hkhoJJDQTJDRuHJeueSLXQClUs1V37ljqrHH+EwFzmz7pJ7HclnHCSaXPO34azyz6xmrahZmHYogF4G+q4AweMADtJXmlRys6QtxrValVxl1R7nkn3jP66lr3vnDGOpdGGRhnqWcOgLA185IrSGnu70E2VF2fk71p81tIY90Uqpuu4B2THd57iuHonBZ6b8VLNkd35WKpNt3x0NOJkYQScDzledPfiD+sCujtNtrWwsB/aPbTFJpwktaDdE7yJOJxwVFuqNrvNcKIMOBhz2QYMwReEhPGtFjb2fQ2j+jHS2iz342oqVQZ4bNMq7YrHo6mwkVabgdx86qDA7v2YjfuXQ2Z0MaKlmol0CblGjd/qqSf1mstSlS3WSkTwii0HrulY3Pbclc/51o/c6n/AC2e0E+JCidL2UHZDjj6tnu4fzPwW4r2QE7FnoN5G8f7ao+Ss2OuaZJ6Gz5QIhp7SQTHas+GvLl62kqRM9HWcODiymO8BxVarXvVaQLG0wQ8fvHueZYdqSAAMNwXbUNJdHJbSoMd7QqAH/4sFptYqXnZYX1aTbpmb73OMgiA4Bt0Y7gr4N1f1GrRbmDc5j+EHZJ48vBenBeQ6HbTs1anUNdrujkXBLQQWOZ6U3hEgzyXQP18DZu1mDgDefv3XjwXNb5d+mvOqnlEMYV2f6bZ7d3gtDV1/tLgCbS5p3hjKbR1ejK1Jtl626kXVqZBEUr73id9whnbJPetvabQWwd14T+FwMeK8Y8nGtdZ1upirXqPa8PYWudsTuIbEAy0Y54817BVOwOQIPXTN4eDT3puzwzryuOtW21vtA+EfdTo1bwnLGFrqDodTH4h8F5p8A1XrKIB/EfCB9FvDPc2xljp80WT/wALU/DU/sK5xrgN/iF0NkxslUe7U/sK5oWZpE3fAldYVdom96Mu6sfkovqgGCYPA4HuVeyNuz+INjeJOGGeaz21jajRlea4iMJOAB8W+JXf8c69tuXe71p0ui7YDRbHq7JzMdYAMj78lYNox3iYEQ/PgNgLjbM6pSMsd2fcLd6J0wH1aYcy64PBkeibsk9q81jtK3FCsLwyPaz7LBptl6l2bs/V+yLPVMCMRuILiP8AdCsVTNz8QHestxyOkf3h6m5/hCrVnlbDWKG2hwyyWreZVnw535T3FQLsIUi7Z/WSGtmD2eP5LQnSZdAH6lTQgoJNKdGuWnB0EgtkGJDgWkdoJELETiovKCRO4qUdygG855qYKDIFitfo4LJeUKhxHWisDB2HhwWak9QtjSHA5B0kfUfVJpRGys1W6QRgQZ7ua9c0RqdTtFCnVFarFRgdE5E5jPcZHYvF6dQg/mvSNQfKEyzU+gtAcGXiWVBiGXs2uAxiZMiczgsZRuV2DPJ9R31Kp/mWVvk9oe1VP835LfWO2srMD6b2vacnNIcO8KyCuLTnG6g2YZ3z1u/JSGoVl3sJ6yPsuiJSlVHP/wCRbIP+n4/kmNR7J/CB6yVvpQitENSbGP8AotPWXfdM6mWT+A3vd91u0nOQagal2WJ6GnHO9xj5rTDyUAveb9MNdUe5rbjiWtJm7JMYYrs6VMPa9ntA+I/ILLoO19NQa4iHAlrh7zCWO8RPaumOMrFtjzzTeqVCwgvoNIcxzXAl0nbJJ8QcF39jtPS0b49ZrKwHJzReHgR2rQ67UsKg3OpT203T8iVd1NtF6z0eTXUz1XiW+AA7Vzz+a3/1lbGNul/6j/6qTifFbKymWzzd8yqNBvoz6t/w2Pl81bsTv2beYn4tr6qcfhnP/f8AL5t0XQdUoOYwFz3Xw1ozJLTAChQ1W0gPQoV2zjgYnn6Sr6sayihVpuIkNfJjOCI+q7zWDXxjqLWUCWmqDeqEfu2DO6Rm47o47ivTbZWdSxwH+VbWazgaLzUDb8EtLjMAOJvcxvnFXqWoFsLmk2Zwb623TmJxiXZwu61L0O6m3pXS2+A1lPDZYDN55zvnPkD3dfkFm51qYR4z/kC2yf2BicJqUst07Sxv1ZtFmex1SmGgktG3TMno3nJrp3Z7l7M52C4zXnpSaPR0nVA0vLi0twLmGmAZPvHuWJyW3TXSfLhKerdqpF1xt27dvAvYW7RgAieRWws9OqS0Oa1sOBMOBGHBa/SOuNeXC6ad54qEFmOQuYu9WAIwWpOs1ScXu+S1+1Z3jFvWcRaHnn8wFpSMfsrTtKCo7aN48Tj4qdapsBzbsEkYZgiPutSWMW7W9HWSzkHzis9s+rTpgntc5wHgt1S1YsT6d9lqrMBMS+ixwn/tukLjWukY/PxW8sQmzu5ISpaY1bq2YX5bVpGIrU5LJOQcCJY7k4dUrTVq0Lq7JbqlGm1wdeYRD2O2hdOYg+k3i04cIK57WTR7WVA5mFOoLzBndIMPZO+DEHeHN5qxbFJr0dKOKrtpKfQhVlZbVHFHTclgpUwPss+HJAn2ie8JOdjmlVpuOTScRkJy4QstDRtU5U6h6mPP0UVYLA9hBmZmVf09qibLZKFrZXbUp1iG3bpa9ry0ktOJDgC0j6KNj1ftRBDbLXM7+iqf8V6hqXoJ4sTrLbLI9zHVC4B7W3Yc0STeIuEEHHA7WCzctLJt4pRqFxw/X5rtdRdV2W15NQvDWxg0QTnjJGAwVTTfko0hTrPFGz1X0pPRmaU3d2Dah79/guu0Lo622VrxQ0faGF1NrReNMnpGscCS4vES4h0gbsljl3r9ft14Zjv93RavauP0f0rqD+mpucCaRAa83SRLXzdvgHeIMbl1Fg0kyuy8wzBLXA4OY4Zse3NrgdxWi0Boe0Np0i6nUa6P2jX1i4hwGB9IgjPjmrNPVqp54+vcul9FjHEOYG1HBxN5zc7wF0A8MFwxuV+XbkwwnmVu3VwN4WGppBreJ/XNRGianu96w2jQ1WMA08gcfGFvy4zSFTTsZN8VBunp9Tx/Jae3VOjMVAWfia4DviFhpWkHIg9RlZ3XTrG8dp0+yO8qtV1icPVb4rVVLQqFot7Rm5o6yJ7Am6ajau13NJ4LnU28iKkkcrodvCrVPKCGMLKTqQmXXoryHl16Yuccc1xWm696rhkAB9fqqF4cR3hblsezH+Nx5Yy12WmNe32ht1zqIkQ4tp1pIkExJwmFZ0Nr1RszA0CoYcSAGtAuECBi7MODiDwcQuEhWLLo2pVBLGkgYE4AT2rOWX3XT/jccj0Wt5WaJmKNXHmzfnvWA+Vxu6i+N2037Lzq1WV9Iw8ROXPqWC8pNWeCfx+P00lh0OaklouwM5Jx4YYd66LVS0VbLU2mC47ZcZAc0cWnhxG/sWq0dpRtJrhMA4xjuwVulptjjtOLRx2vovVctvjzGx3p1oa3139kqtV18ptzdUK5XzyynOt/RVPzCfS2LfVH+m/7Ln4+3X9m8r+U2kMhV74VM6+MrEN2xOEnEeBWuc+w+3P/AG3f8VjFextMh39Lh9FNYn7Nfpy+6vUgEhjGh2+60QB1DJV9XdHPq1AxjL5dhmAAILnXnHBoDRJccABKtWm10yakVHAVALwHr3ZwOEjNWtGaSoMs1SjLmX/ScCbz259GXAYNMCYzugHBa34c7jbVDWKyUBWizRUxJfUBAY57icKLIF2mJgE4nPBaLzrEtuxOf0juW6NOzThTP+q9J9OgcqXb0tQn5wtzKRm4VppW+0OZo1BylVDZaXsn4z91ZoUaV2MW5+u7Hrg49qnaEwq9RrAUgDw3rV2tpqU2tG0GEweEwPkB3KzRs1KN09/zWa+0DAnvAUuUdJha040Y72Sj/DjMR4rcCuz9FZadrYOCz2i9K9Q0NpqjQstKmyxOd0dNrZPmwL4Al0l28ye1Wf8AOUejYI669lavKvP28h3pedt9pZ2vR6m7Xuv6tiYOu2UfoFj/AM92w5WWzjrtYPyC8rqWps4HxSNrbxPers6PVBrrbpE0bGBvm0E4dcq2dcLQcxZW/wDuC7/614707ZkE96yC0jj81m3+zp/T1206btb2k0Klma8t9K8XU7of7LxF7E48D1RisOsVvBiparAfw0Xk/wBLgvMKOkIEXlnoaTDTN/5qTLU+Wvx7+nrrdZaoBvVqBIHq2ep9ayxnXF38RvZQ+9UrzQ6wNOJd4FL/AByn7XgfspM77avFPqPRna4v/iHsoU/q4qDtcD/Gq9lOzD5sK85dptvE9xUBpdh49yvf+2fxf06LXnWus6zEUbTVbJhzXsokPaRkLjAQd88l5edLWoHCpU6wSF19W3UniCJHMKnVoUdwx6itTlx+6l4cvqOfbpy1E3XVS1u91Td4Ek8gs1p1q6Nt2gIdF11ctAe7jdHqDvPFbTzKm7MDuVK0aEx2CwjmIPyV/LgTiznxHLuthLpJJMySScTzW70JorpIq1Mp2GCcYOZnJs7t8d+X/A3nC6zvC2VkszmMDSIjDA4R3q5c+GvFdOHhy77z3pZlZ7P5SqVjHR07OKuAL3ue5pNTEOEQZAwg4Kv0Z4eKo1dEyZEcwRl91598WXjPz/69nPlyZSTDwv2vWdluioKXROEhzQ4ubGbYJ7VSNUcVOho8sBwknkmbI72fkrM+PHxL4OO5zGSzy5u9yCYPIJIXZ89K9yHine5DxQhRdi9yCjPJCENieQ70diEIgSDyN3ihCptIP5eKbXHl3oQppd1NtQjcO9TbaDwHehCzZGplSNY8B3p9KeA70kKai9qfSu4DvT6R3BvehCmou6fSHg3vTvn3e9CFNNbqQqu4N70xWdwb3oQpqG6Ond7vejp3e73oQmp6Xd9pC0u4N7wn07uDfiQhTU9Lu+z84dwb8SkLS7g34kIU6z0dr7MWl3BvxI84d7vxJoU6z01LfZttbx7PxINtf7vxIQp1npd32PPKnu/EEedVPd+JCE64+jtl7Pzup7vxBSFrqe78QQhTrj6O19n57U934kjb6nu/EhCvTH0XPL2//9k="/>
          <p:cNvSpPr>
            <a:spLocks noChangeAspect="1" noChangeArrowheads="1"/>
          </p:cNvSpPr>
          <p:nvPr/>
        </p:nvSpPr>
        <p:spPr bwMode="auto">
          <a:xfrm>
            <a:off x="155575" y="-1279525"/>
            <a:ext cx="4762500" cy="2667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QQEBQUExQVFRUUFRcUFBQVFRQXFhUUFBQVFBQVFRcXHCYeFxkjGRQUIC8gIycpLCwsFR4xNTIqNSYrLCkBCQoKDgwOGA8PGiwcHB0pLCksLCkpKSkpKSkpKSkpKSkpLCkpKSksKSwpKSkpKSksKSkpLCkpLCkpKSwpLCksKf/AABEIAKgBLAMBIgACEQEDEQH/xAAcAAACAgMBAQAAAAAAAAAAAAAAAQIEAwUGBwj/xABIEAABAwEEBgUKAwYFAgcAAAABAAIRAwQSITEFBiJBUWETcYGRoQcUMkJSYpKxwdFy4fAjM1OCorIVFpPC0kODNERzhLPD8f/EABkBAQEBAQEBAAAAAAAAAAAAAAABAgMEBf/EACYRAQEAAgICAgICAgMAAAAAAAABAhEDEiFRMUETIgRhofAUQoH/2gAMAwEAAhEDEQA/APU3NcMiDE4ZTwx3fmsbw12DmESeBiYj0m9ZCzFnfGG8xPDsShw9k8cx915nqYrTTimRJOIxJk+kN6kGp2wfsz2fMIWMliJCbUyEQsNByhCmlCBJKcJEIEhMBNAoThOE4REYSIU4RCDHdRdWSEQi7QAThShCBQiFJCqFCE4RCBJoQgYCaE1UJCEIBJCEUQhCEDCIQpBVChEKUJwqiu/IyIEDL0hmTl2JNqCRt9hAk/IyrCCFpNsNs/du6vqghFr/AHbuoqRCxk1iikmUgFhQgoQigIRCZKCKaE0AnCE0QQhCaoUIhNOERGEJohAoTThOEEYQpQolUIpIKEU5TlRQiGhCEUJoQiEmnCIVCUgEAKQCJQmhJURnBJlQHIg/lgVQ8/qAbVEn8DgfBYqFtpjCoTOQv07pAnlnj8lex1rZWr0HfhPyROCw9OwsddeDgfWndzMrKBgOpZyWFCITKUrCgBOEkFA4UUwUQgE0k0AmhMBAkJpwqhJohJA0JSnKBoSlEqhqJTlJBFJSKSKAhOE0ChSASUgiCEQmmqiMITQigKSiiVUNJEqMqLpjvYZQq1PSVGoXtbUY40yW1BPokZh3A4FZRmtXbNDUn9KwsDhVM1ocWuAcGi8IzMNHcVw4+S5XTWmx8wpPE3GnmB9QrULiqHk4pMm5XtFM7i18R2QJw5rq9GUHU6LGOc55aLpe4y50E7R5kLeOct0WaWbqIQSmtoiWoITUSVABIoATUCKwWi2tpMc95DWtBLnHAADiVYJXlPls0g9oo0WkhhDqrxuN1zWieQn+oJJtVPXDyvPc807K+5TyvwQ93VvaPFcTU1jtT3X/ADiq53HpHz81g0LYunqAQInElenWLVuyNaA+nTy3wD91nPkmHh04+G8k24zRvlCt9EiK9RwG5+2O0OBXpGqnlWp2iGWlopPOAeP3bjz9g9eHNUank3s1UXqdR1OfZdeHc7HxXNaW1DqWcbNQvl10AU3Fs5gEjIkb+as5Mci8OUe4h0pyuE8l+ka5p1qFdrgaBYG3wZDXh2zzAu4HgV28rTlpOUryjKUqGmSUSoSiUNJyiVCUAoJoSBTlUNMKMqQVQJppKhyiVAuSvKCcolQlOUDlEpIVBKEkllp4q7yqW476Q6qY+pP6CqV/KBbKjpNQB0FshjBgcYy5rmwP1+utSB/XWuv48fTHat1Z9ebZTbdZXcBuEN347xzHepP18tx/8zV7CBx4Dq71ornA/rd8gmG8/wBYfZWYyfRttn622t2dprf6jh8jyKKGlLXWddbWrvJ3dLUPCSdrDesejdCl4vvJbTymCS7DGAAeePNb2jstu02ljcCcKl8kby9pB7Euhd0Do1oe3pqrqzzOAqXqbTjgdqXOw4RyXaaj1T0VRs+jUIE8LoXJ6K9ME3sxmahzn2h1b10eplSHV2+8094P2WMvhqOuDkJAKD6obmQOtc1Tlcl5RdVfPbPeabtSi15YcIc1zdtjp3G6MdxC6EaUpEkCo3DE7QwWv0vpKm6kQ21Movza8PpmCMrzSdpvEIaeE6pODLQQ6ZIwleoWRjiGhr4pzL2yZdO6WkECSuB0roysy2wQaz6sVAaYJLw4zLYGBBkcMOBXS07JabMdpjrkSXSCG4Sb10m4eM4LhzfWUez+P94VvTow0WNLC+A7N7i7M/JbyzVRUY111wO+YB7M8Fo2Wx9SmNoSN3LkYMHsK3Wi3Oe0hrGtkReLi844SL2A7AuGPn5r1ZfrPEbSwVhkJ5zuj/8AVflaV1WlZG021HtaCbjS9wF4wTmcJwK2VC203ei9h6nNPyK9XHvTwc+u3hnDk0NTXRwJCYThBFCldUSURIJrU2fWiy1HXWWikXTF2+AZmIE5qLNabMahp9K2+HFl0yNoGIBIg44IN0AmtFU1vszKjmOfdLXXTIMSDGYS0hrjQoVTTfeBABkNkbQkb5yjcrs1W/lRcVp9J60U6ApGHVBVBcC2MGgNMmfxjgp6V030FNrywyXAXHEBwBvY4SD6O5UkbOUKpo23tr0w9oIxIIOYIzCtqKEIQiHKJSSlUOUpQkVFfMnSID1FAXqcU7ylTMkTvIB71jTBhQd4bMwwSBAgSQ2GNAnAkjMwMeUKvdaDgG4HhT4/iWdjxdOJyBjGCBB6gZjLFYXVMSZzM58cd7VzdF7R7oOA3g5cxwJVkaXdZqtYtIE4nL1ZiJ7VQsTxO7d7HEe6q2nbU1lR18TeBAwyJBgx1rN8xpVtvlOtbvQqFg3RE960Vs1mtFUy+q93W4rVkxISIW5jHPtWWpbnuzcT1krD06hdSe2CrqJuvS/Jzp01GdG9x2H0xJOVOHm7PDZGHJdjpnSPm1KraKkmiHMbTp02MDjMNJe52BBJOBgAALwrQusL7NUJGDTF5vECR8ie9e36k6wstNIMcQ4Rgc5G49Y+i8XJx9ct/Ve7j5O2GvuOb0vbXio19ngNe0X6RaGupO5hoAgggzxlbXQle0nEvYxu+BJXWaT0LTqcGvA2SYAcBmHH67upaN46GG3TecQ1rd5cTAHfvXnzxs+I9OGcy+aWs1mFXRtsLpd0Tabmk4kPa6Z5bLyOorxnpy0xK9m13pvsmiq1N0F1a657wc3uq02uaPdDS0D8JXidRy+hxY6xkr5vJl2ztnwus0xUZiHvEcHH6LotXvKDaKFRt6qalOReZUJcCN8E4grig+TyBy4rMxy3qOe3vVg19s9XiG+1IcAdwdGLe5bX/HW4Q1zpyIuY97gvnyxW40zgesL0LVmxWqtSv0KtO46Wua4zB3i6WOAOXYVzyx03uO/dpwxLaTj/ADUh/uXO23WjpbS2zSabqmAdLHRIwwBVTWbSh0dYwHOv16gNzBoa0CJIDWtAaMBlJJ7vMNCae6G3Ua9SXhtQOfjtEbyJwn7JMLfk7SO5svkxuWmkHVyWkzssh2yC4RJImQFm0jqG2lXDjXqQaoLtls4uk4z14wtjpbX+xU7tZldjzTBIpg7TnRstPDHMqrpXyhWCvSvdPdJh1y64uacy3ZBBOPFa0bcLp/SB85r4melqf3uC9TslCjabHRrVKTHPfTa4vc0XjsNHpZxgV4fpLSIq1qjwR+0e98Y4XnE44c132rPlFoMsLLPWDw6k0sDmNLg5suLTESCJjsV0nZ3eh6THWUuaAcH02+628BcHLYGCp6XtDbRYaNeNum80Z34NeHNPwgrjtF+UoWW9SFnqVaJxDgC194klxIc2IOAjdd3yo1td+nFOhTs7qFFrn1DfMuqPLTiTgBF4mOrgl+Fl8u91GtU06jTmHB3xCP8AaunDl57qNpKbQ5kHapk8tkiMe1d6JXKNX5ZZReUAVJVk5QhSDCcge5VEYRCk+k4Cbrj1NJPcE22d5E3HdsDwJV607R84ULCHmGicY35o0hYqbXuaxwN2BgZxgT4ys9j/APC1Oqp/YufomF3kc6tOCi5O8kSg7WzvBY2cy0ZA4tjaBjNuUjkoVHmTE/1/8lhsNT9mw77g4YYYnEFD6oJ3cfU+65trlmccc8vf4HiCqWswxB/D9fus9ldjluOQH0cVW1mqbIPIfMBFclahFRw5pkQMYUrf+9PYfALHVdeOAWowd7ZMdfUVW6YTjh8u9ZalNoEjPlh8lXcJaVRC2UBEj8l3Xkq0zRszi2u8svnYcfQAMYOPqyd+S4lm1hmB4rPKznj2mq1hlcbuPcNddbG2OvYydtjnPNRuc0iy4SOJ25H4V1li0dSq1WvEOZTDKlJxhwvPBIcwnIXcf5uS+Z313PDWuc4hkhoJJDQTJDRuHJeueSLXQClUs1V37ljqrHH+EwFzmz7pJ7HclnHCSaXPO34azyz6xmrahZmHYogF4G+q4AweMADtJXmlRys6QtxrValVxl1R7nkn3jP66lr3vnDGOpdGGRhnqWcOgLA185IrSGnu70E2VF2fk71p81tIY90Uqpuu4B2THd57iuHonBZ6b8VLNkd35WKpNt3x0NOJkYQScDzledPfiD+sCujtNtrWwsB/aPbTFJpwktaDdE7yJOJxwVFuqNrvNcKIMOBhz2QYMwReEhPGtFjb2fQ2j+jHS2iz342oqVQZ4bNMq7YrHo6mwkVabgdx86qDA7v2YjfuXQ2Z0MaKlmol0CblGjd/qqSf1mstSlS3WSkTwii0HrulY3Pbclc/51o/c6n/AC2e0E+JCidL2UHZDjj6tnu4fzPwW4r2QE7FnoN5G8f7ao+Ss2OuaZJ6Gz5QIhp7SQTHas+GvLl62kqRM9HWcODiymO8BxVarXvVaQLG0wQ8fvHueZYdqSAAMNwXbUNJdHJbSoMd7QqAH/4sFptYqXnZYX1aTbpmb73OMgiA4Bt0Y7gr4N1f1GrRbmDc5j+EHZJ48vBenBeQ6HbTs1anUNdrujkXBLQQWOZ6U3hEgzyXQP18DZu1mDgDefv3XjwXNb5d+mvOqnlEMYV2f6bZ7d3gtDV1/tLgCbS5p3hjKbR1ejK1Jtl626kXVqZBEUr73id9whnbJPetvabQWwd14T+FwMeK8Y8nGtdZ1upirXqPa8PYWudsTuIbEAy0Y54817BVOwOQIPXTN4eDT3puzwzryuOtW21vtA+EfdTo1bwnLGFrqDodTH4h8F5p8A1XrKIB/EfCB9FvDPc2xljp80WT/wALU/DU/sK5xrgN/iF0NkxslUe7U/sK5oWZpE3fAldYVdom96Mu6sfkovqgGCYPA4HuVeyNuz+INjeJOGGeaz21jajRlea4iMJOAB8W+JXf8c69tuXe71p0ui7YDRbHq7JzMdYAMj78lYNox3iYEQ/PgNgLjbM6pSMsd2fcLd6J0wH1aYcy64PBkeibsk9q81jtK3FCsLwyPaz7LBptl6l2bs/V+yLPVMCMRuILiP8AdCsVTNz8QHestxyOkf3h6m5/hCrVnlbDWKG2hwyyWreZVnw535T3FQLsIUi7Z/WSGtmD2eP5LQnSZdAH6lTQgoJNKdGuWnB0EgtkGJDgWkdoJELETiovKCRO4qUdygG855qYKDIFitfo4LJeUKhxHWisDB2HhwWak9QtjSHA5B0kfUfVJpRGys1W6QRgQZ7ua9c0RqdTtFCnVFarFRgdE5E5jPcZHYvF6dQg/mvSNQfKEyzU+gtAcGXiWVBiGXs2uAxiZMiczgsZRuV2DPJ9R31Kp/mWVvk9oe1VP835LfWO2srMD6b2vacnNIcO8KyCuLTnG6g2YZ3z1u/JSGoVl3sJ6yPsuiJSlVHP/wCRbIP+n4/kmNR7J/CB6yVvpQitENSbGP8AotPWXfdM6mWT+A3vd91u0nOQagal2WJ6GnHO9xj5rTDyUAveb9MNdUe5rbjiWtJm7JMYYrs6VMPa9ntA+I/ILLoO19NQa4iHAlrh7zCWO8RPaumOMrFtjzzTeqVCwgvoNIcxzXAl0nbJJ8QcF39jtPS0b49ZrKwHJzReHgR2rQ67UsKg3OpT203T8iVd1NtF6z0eTXUz1XiW+AA7Vzz+a3/1lbGNul/6j/6qTifFbKymWzzd8yqNBvoz6t/w2Pl81bsTv2beYn4tr6qcfhnP/f8AL5t0XQdUoOYwFz3Xw1ozJLTAChQ1W0gPQoV2zjgYnn6Sr6sayihVpuIkNfJjOCI+q7zWDXxjqLWUCWmqDeqEfu2DO6Rm47o47ivTbZWdSxwH+VbWazgaLzUDb8EtLjMAOJvcxvnFXqWoFsLmk2Zwb623TmJxiXZwu61L0O6m3pXS2+A1lPDZYDN55zvnPkD3dfkFm51qYR4z/kC2yf2BicJqUst07Sxv1ZtFmex1SmGgktG3TMno3nJrp3Z7l7M52C4zXnpSaPR0nVA0vLi0twLmGmAZPvHuWJyW3TXSfLhKerdqpF1xt27dvAvYW7RgAieRWws9OqS0Oa1sOBMOBGHBa/SOuNeXC6ad54qEFmOQuYu9WAIwWpOs1ScXu+S1+1Z3jFvWcRaHnn8wFpSMfsrTtKCo7aN48Tj4qdapsBzbsEkYZgiPutSWMW7W9HWSzkHzis9s+rTpgntc5wHgt1S1YsT6d9lqrMBMS+ixwn/tukLjWukY/PxW8sQmzu5ISpaY1bq2YX5bVpGIrU5LJOQcCJY7k4dUrTVq0Lq7JbqlGm1wdeYRD2O2hdOYg+k3i04cIK57WTR7WVA5mFOoLzBndIMPZO+DEHeHN5qxbFJr0dKOKrtpKfQhVlZbVHFHTclgpUwPss+HJAn2ie8JOdjmlVpuOTScRkJy4QstDRtU5U6h6mPP0UVYLA9hBmZmVf09qibLZKFrZXbUp1iG3bpa9ry0ktOJDgC0j6KNj1ftRBDbLXM7+iqf8V6hqXoJ4sTrLbLI9zHVC4B7W3Yc0STeIuEEHHA7WCzctLJt4pRqFxw/X5rtdRdV2W15NQvDWxg0QTnjJGAwVTTfko0hTrPFGz1X0pPRmaU3d2Dah79/guu0Lo622VrxQ0faGF1NrReNMnpGscCS4vES4h0gbsljl3r9ft14Zjv93RavauP0f0rqD+mpucCaRAa83SRLXzdvgHeIMbl1Fg0kyuy8wzBLXA4OY4Zse3NrgdxWi0Boe0Np0i6nUa6P2jX1i4hwGB9IgjPjmrNPVqp54+vcul9FjHEOYG1HBxN5zc7wF0A8MFwxuV+XbkwwnmVu3VwN4WGppBreJ/XNRGianu96w2jQ1WMA08gcfGFvy4zSFTTsZN8VBunp9Tx/Jae3VOjMVAWfia4DviFhpWkHIg9RlZ3XTrG8dp0+yO8qtV1icPVb4rVVLQqFot7Rm5o6yJ7Am6ajau13NJ4LnU28iKkkcrodvCrVPKCGMLKTqQmXXoryHl16Yuccc1xWm696rhkAB9fqqF4cR3hblsezH+Nx5Yy12WmNe32ht1zqIkQ4tp1pIkExJwmFZ0Nr1RszA0CoYcSAGtAuECBi7MODiDwcQuEhWLLo2pVBLGkgYE4AT2rOWX3XT/jccj0Wt5WaJmKNXHmzfnvWA+Vxu6i+N2037Lzq1WV9Iw8ROXPqWC8pNWeCfx+P00lh0OaklouwM5Jx4YYd66LVS0VbLU2mC47ZcZAc0cWnhxG/sWq0dpRtJrhMA4xjuwVulptjjtOLRx2vovVctvjzGx3p1oa3139kqtV18ptzdUK5XzyynOt/RVPzCfS2LfVH+m/7Ln4+3X9m8r+U2kMhV74VM6+MrEN2xOEnEeBWuc+w+3P/AG3f8VjFextMh39Lh9FNYn7Nfpy+6vUgEhjGh2+60QB1DJV9XdHPq1AxjL5dhmAAILnXnHBoDRJccABKtWm10yakVHAVALwHr3ZwOEjNWtGaSoMs1SjLmX/ScCbz259GXAYNMCYzugHBa34c7jbVDWKyUBWizRUxJfUBAY57icKLIF2mJgE4nPBaLzrEtuxOf0juW6NOzThTP+q9J9OgcqXb0tQn5wtzKRm4VppW+0OZo1BylVDZaXsn4z91ZoUaV2MW5+u7Hrg49qnaEwq9RrAUgDw3rV2tpqU2tG0GEweEwPkB3KzRs1KN09/zWa+0DAnvAUuUdJha040Y72Sj/DjMR4rcCuz9FZadrYOCz2i9K9Q0NpqjQstKmyxOd0dNrZPmwL4Al0l28ye1Wf8AOUejYI669lavKvP28h3pedt9pZ2vR6m7Xuv6tiYOu2UfoFj/AM92w5WWzjrtYPyC8rqWps4HxSNrbxPers6PVBrrbpE0bGBvm0E4dcq2dcLQcxZW/wDuC7/614707ZkE96yC0jj81m3+zp/T1206btb2k0Klma8t9K8XU7of7LxF7E48D1RisOsVvBiparAfw0Xk/wBLgvMKOkIEXlnoaTDTN/5qTLU+Wvx7+nrrdZaoBvVqBIHq2ep9ayxnXF38RvZQ+9UrzQ6wNOJd4FL/AByn7XgfspM77avFPqPRna4v/iHsoU/q4qDtcD/Gq9lOzD5sK85dptvE9xUBpdh49yvf+2fxf06LXnWus6zEUbTVbJhzXsokPaRkLjAQd88l5edLWoHCpU6wSF19W3UniCJHMKnVoUdwx6itTlx+6l4cvqOfbpy1E3XVS1u91Td4Ek8gs1p1q6Nt2gIdF11ctAe7jdHqDvPFbTzKm7MDuVK0aEx2CwjmIPyV/LgTiznxHLuthLpJJMySScTzW70JorpIq1Mp2GCcYOZnJs7t8d+X/A3nC6zvC2VkszmMDSIjDA4R3q5c+GvFdOHhy77z3pZlZ7P5SqVjHR07OKuAL3ue5pNTEOEQZAwg4Kv0Z4eKo1dEyZEcwRl91598WXjPz/69nPlyZSTDwv2vWdluioKXROEhzQ4ubGbYJ7VSNUcVOho8sBwknkmbI72fkrM+PHxL4OO5zGSzy5u9yCYPIJIXZ89K9yHine5DxQhRdi9yCjPJCENieQ70diEIgSDyN3ihCptIP5eKbXHl3oQppd1NtQjcO9TbaDwHehCzZGplSNY8B3p9KeA70kKai9qfSu4DvT6R3BvehCmou6fSHg3vTvn3e9CFNNbqQqu4N70xWdwb3oQpqG6Ond7vejp3e73oQmp6Xd9pC0u4N7wn07uDfiQhTU9Lu+z84dwb8SkLS7g34kIU6z0dr7MWl3BvxI84d7vxJoU6z01LfZttbx7PxINtf7vxIQp1npd32PPKnu/EEedVPd+JCE64+jtl7Pzup7vxBSFrqe78QQhTrj6O19n57U934kjb6nu/EhCvTH0XPL2//9k="/>
          <p:cNvSpPr>
            <a:spLocks noChangeAspect="1" noChangeArrowheads="1"/>
          </p:cNvSpPr>
          <p:nvPr/>
        </p:nvSpPr>
        <p:spPr bwMode="auto">
          <a:xfrm>
            <a:off x="307975" y="-1127125"/>
            <a:ext cx="4762500" cy="2667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38" name="Picture 2" descr="http://us.123rf.com/400wm/400/400/filmfoto/filmfoto1208/filmfoto120800003/14725964-rubber-stamp-marked-with-leas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476500"/>
            <a:ext cx="4142793"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w.trojaninvestingsociety.com/wp-content/uploads/2012/09/investingstock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2393" y="2476500"/>
            <a:ext cx="3881502" cy="2895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8500" y="2428875"/>
            <a:ext cx="2667000" cy="2000250"/>
          </a:xfrm>
          <a:prstGeom prst="rect">
            <a:avLst/>
          </a:prstGeom>
        </p:spPr>
      </p:pic>
    </p:spTree>
    <p:extLst>
      <p:ext uri="{BB962C8B-B14F-4D97-AF65-F5344CB8AC3E}">
        <p14:creationId xmlns:p14="http://schemas.microsoft.com/office/powerpoint/2010/main" val="786276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Our Purpose, UBI</a:t>
            </a:r>
          </a:p>
        </p:txBody>
      </p:sp>
      <p:sp>
        <p:nvSpPr>
          <p:cNvPr id="3" name="Content Placeholder 2"/>
          <p:cNvSpPr>
            <a:spLocks noGrp="1"/>
          </p:cNvSpPr>
          <p:nvPr>
            <p:ph idx="1"/>
          </p:nvPr>
        </p:nvSpPr>
        <p:spPr>
          <a:xfrm>
            <a:off x="856060" y="1295400"/>
            <a:ext cx="7678340" cy="5426076"/>
          </a:xfrm>
        </p:spPr>
        <p:txBody>
          <a:bodyPr>
            <a:normAutofit lnSpcReduction="10000"/>
          </a:bodyPr>
          <a:lstStyle/>
          <a:p>
            <a:pPr lvl="0"/>
            <a:r>
              <a:rPr lang="en-US" sz="2800" dirty="0"/>
              <a:t>Tax exempt organizations are organized and operated exclusively for their stated exempt purpose and should avoid all other uses and/or programs. </a:t>
            </a:r>
          </a:p>
          <a:p>
            <a:pPr lvl="1"/>
            <a:r>
              <a:rPr lang="en-US" sz="2800" dirty="0"/>
              <a:t>Exempt means no net earnings inure to the benefit of any private shareholder or individual. </a:t>
            </a:r>
          </a:p>
          <a:p>
            <a:pPr lvl="1"/>
            <a:r>
              <a:rPr lang="en-US" sz="2800" dirty="0"/>
              <a:t>And tax exempt should not be involved in any political activity. </a:t>
            </a:r>
          </a:p>
          <a:p>
            <a:pPr lvl="1"/>
            <a:r>
              <a:rPr lang="en-US" sz="2800" dirty="0"/>
              <a:t>The presence of a single, substantial nonexempt purpose or activity can destroy your tax exempt status. </a:t>
            </a:r>
          </a:p>
          <a:p>
            <a:pPr lvl="1"/>
            <a:r>
              <a:rPr lang="en-US" sz="2800" dirty="0"/>
              <a:t>i.e. leasing to for profit</a:t>
            </a:r>
          </a:p>
          <a:p>
            <a:pPr lvl="1"/>
            <a:r>
              <a:rPr lang="en-US" sz="2800" dirty="0"/>
              <a:t>i.e. Teacher teaching piano to non-church students for pay. i.e. profit. </a:t>
            </a:r>
          </a:p>
          <a:p>
            <a:pPr marL="0" indent="0">
              <a:buNone/>
            </a:pPr>
            <a:endParaRPr lang="en-US" sz="2800"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AE04C70E-94F3-419C-9934-39DE03547BFC}" type="slidenum">
              <a:rPr lang="en-US" smtClean="0"/>
              <a:pPr/>
              <a:t>33</a:t>
            </a:fld>
            <a:endParaRPr lang="en-US"/>
          </a:p>
        </p:txBody>
      </p:sp>
    </p:spTree>
    <p:extLst>
      <p:ext uri="{BB962C8B-B14F-4D97-AF65-F5344CB8AC3E}">
        <p14:creationId xmlns:p14="http://schemas.microsoft.com/office/powerpoint/2010/main" val="1343666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618518"/>
            <a:ext cx="7429499" cy="1134082"/>
          </a:xfrm>
        </p:spPr>
        <p:txBody>
          <a:bodyPr>
            <a:normAutofit/>
          </a:bodyPr>
          <a:lstStyle/>
          <a:p>
            <a:r>
              <a:rPr lang="en-US" sz="4800" b="1" dirty="0"/>
              <a:t>Leasing Church Property</a:t>
            </a:r>
          </a:p>
        </p:txBody>
      </p:sp>
      <p:sp>
        <p:nvSpPr>
          <p:cNvPr id="3" name="Content Placeholder 2"/>
          <p:cNvSpPr>
            <a:spLocks noGrp="1"/>
          </p:cNvSpPr>
          <p:nvPr>
            <p:ph idx="1"/>
          </p:nvPr>
        </p:nvSpPr>
        <p:spPr>
          <a:xfrm>
            <a:off x="685800" y="1676400"/>
            <a:ext cx="7924800" cy="4648200"/>
          </a:xfrm>
        </p:spPr>
        <p:txBody>
          <a:bodyPr>
            <a:noAutofit/>
          </a:bodyPr>
          <a:lstStyle/>
          <a:p>
            <a:r>
              <a:rPr lang="en-US" sz="2800" dirty="0"/>
              <a:t>Policy Statement. </a:t>
            </a:r>
          </a:p>
          <a:p>
            <a:pPr lvl="1"/>
            <a:r>
              <a:rPr lang="en-US" sz="2800" dirty="0"/>
              <a:t>Please read this before you use the lease forms</a:t>
            </a:r>
          </a:p>
          <a:p>
            <a:r>
              <a:rPr lang="en-US" sz="2800" dirty="0"/>
              <a:t>Short term lease form. (presbytery does not need)</a:t>
            </a:r>
          </a:p>
          <a:p>
            <a:pPr lvl="1"/>
            <a:r>
              <a:rPr lang="en-US" sz="2800" dirty="0"/>
              <a:t>For less than three days and/or one-time events.</a:t>
            </a:r>
          </a:p>
          <a:p>
            <a:r>
              <a:rPr lang="en-US" sz="2800" dirty="0"/>
              <a:t>Long term lease form.</a:t>
            </a:r>
          </a:p>
          <a:p>
            <a:pPr lvl="1"/>
            <a:r>
              <a:rPr lang="en-US" sz="2800" dirty="0"/>
              <a:t>Anything over three days or recurring events.</a:t>
            </a:r>
          </a:p>
          <a:p>
            <a:r>
              <a:rPr lang="en-US" sz="2800" dirty="0"/>
              <a:t>Find on website, </a:t>
            </a:r>
            <a:r>
              <a:rPr lang="en-US" sz="2800" dirty="0">
                <a:hlinkClick r:id="rId2"/>
              </a:rPr>
              <a:t>www.sanjosepby.org</a:t>
            </a:r>
            <a:r>
              <a:rPr lang="en-US" sz="2800" dirty="0"/>
              <a:t>, forms</a:t>
            </a:r>
          </a:p>
          <a:p>
            <a:endParaRPr lang="en-US" sz="2800" dirty="0"/>
          </a:p>
          <a:p>
            <a:r>
              <a:rPr lang="en-US" sz="2800" dirty="0"/>
              <a:t>Leases should require proof of insurance and proof of 501c3 designation. Do not take their word for it.</a:t>
            </a:r>
          </a:p>
        </p:txBody>
      </p:sp>
      <p:sp>
        <p:nvSpPr>
          <p:cNvPr id="4" name="Slide Number Placeholder 3"/>
          <p:cNvSpPr>
            <a:spLocks noGrp="1"/>
          </p:cNvSpPr>
          <p:nvPr>
            <p:ph type="sldNum" sz="quarter" idx="12"/>
          </p:nvPr>
        </p:nvSpPr>
        <p:spPr/>
        <p:txBody>
          <a:bodyPr/>
          <a:lstStyle/>
          <a:p>
            <a:fld id="{AE04C70E-94F3-419C-9934-39DE03547BFC}"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Leasing Church Property</a:t>
            </a:r>
          </a:p>
        </p:txBody>
      </p:sp>
      <p:sp>
        <p:nvSpPr>
          <p:cNvPr id="3" name="Content Placeholder 2"/>
          <p:cNvSpPr>
            <a:spLocks noGrp="1"/>
          </p:cNvSpPr>
          <p:nvPr>
            <p:ph idx="1"/>
          </p:nvPr>
        </p:nvSpPr>
        <p:spPr>
          <a:xfrm>
            <a:off x="856060" y="1905000"/>
            <a:ext cx="7678340" cy="4343400"/>
          </a:xfrm>
        </p:spPr>
        <p:txBody>
          <a:bodyPr>
            <a:normAutofit/>
          </a:bodyPr>
          <a:lstStyle/>
          <a:p>
            <a:pPr lvl="0"/>
            <a:r>
              <a:rPr lang="en-US" sz="3200" dirty="0"/>
              <a:t>One of the biggest issues about working with other organizations inside our church facilities is this question:</a:t>
            </a:r>
          </a:p>
          <a:p>
            <a:pPr lvl="0"/>
            <a:r>
              <a:rPr lang="en-US" sz="3200" dirty="0"/>
              <a:t>How is the Project consistent with the mission of the church; i.e. is it truly MINISTRY? Does it somehow conform to our mission according to our Articles of Incorporation and By Laws?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AE04C70E-94F3-419C-9934-39DE03547BFC}" type="slidenum">
              <a:rPr lang="en-US" smtClean="0"/>
              <a:pPr/>
              <a:t>35</a:t>
            </a:fld>
            <a:endParaRPr lang="en-US"/>
          </a:p>
        </p:txBody>
      </p:sp>
    </p:spTree>
    <p:extLst>
      <p:ext uri="{BB962C8B-B14F-4D97-AF65-F5344CB8AC3E}">
        <p14:creationId xmlns:p14="http://schemas.microsoft.com/office/powerpoint/2010/main" val="15130750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618518"/>
            <a:ext cx="7754540" cy="1478570"/>
          </a:xfrm>
        </p:spPr>
        <p:txBody>
          <a:bodyPr>
            <a:normAutofit/>
          </a:bodyPr>
          <a:lstStyle/>
          <a:p>
            <a:r>
              <a:rPr lang="en-US" sz="4000" b="1" dirty="0"/>
              <a:t>MONEY AVAILABLE FOR PROJECTS</a:t>
            </a:r>
          </a:p>
        </p:txBody>
      </p:sp>
      <p:sp>
        <p:nvSpPr>
          <p:cNvPr id="3" name="Content Placeholder 2"/>
          <p:cNvSpPr>
            <a:spLocks noGrp="1"/>
          </p:cNvSpPr>
          <p:nvPr>
            <p:ph idx="1"/>
          </p:nvPr>
        </p:nvSpPr>
        <p:spPr>
          <a:xfrm>
            <a:off x="628650" y="1981200"/>
            <a:ext cx="7981950" cy="4419599"/>
          </a:xfrm>
        </p:spPr>
        <p:txBody>
          <a:bodyPr>
            <a:normAutofit lnSpcReduction="10000"/>
          </a:bodyPr>
          <a:lstStyle/>
          <a:p>
            <a:r>
              <a:rPr lang="en-US" sz="4000" dirty="0"/>
              <a:t>Community Mission or Congregational Renewal  </a:t>
            </a:r>
            <a:r>
              <a:rPr lang="en-US" sz="3200" dirty="0"/>
              <a:t>(Audio Visual equipment is high on the list of needs.)</a:t>
            </a:r>
          </a:p>
          <a:p>
            <a:r>
              <a:rPr lang="en-US" sz="4000" i="1" dirty="0"/>
              <a:t>Also Church Vision Grants </a:t>
            </a:r>
          </a:p>
          <a:p>
            <a:r>
              <a:rPr lang="en-US" sz="4000" dirty="0"/>
              <a:t>Application Forms </a:t>
            </a:r>
            <a:r>
              <a:rPr lang="en-US" sz="3200" i="1" dirty="0"/>
              <a:t>(available on-line)</a:t>
            </a:r>
          </a:p>
          <a:p>
            <a:pPr marL="0" indent="0">
              <a:buNone/>
            </a:pPr>
            <a:r>
              <a:rPr lang="en-US" sz="4000" dirty="0">
                <a:hlinkClick r:id="rId2">
                  <a:extLst>
                    <a:ext uri="{A12FA001-AC4F-418D-AE19-62706E023703}">
                      <ahyp:hlinkClr xmlns:ahyp="http://schemas.microsoft.com/office/drawing/2018/hyperlinkcolor" val="tx"/>
                    </a:ext>
                  </a:extLst>
                </a:hlinkClick>
              </a:rPr>
              <a:t>http://www.sanjosepby.org/committees/financial-affairs-ministry-forms/</a:t>
            </a:r>
            <a:endParaRPr lang="en-US" sz="4000" dirty="0"/>
          </a:p>
          <a:p>
            <a:pPr marL="0" indent="0">
              <a:buNone/>
            </a:pPr>
            <a:r>
              <a:rPr lang="en-US" sz="4000" dirty="0"/>
              <a:t>Loans from Synod</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04C70E-94F3-419C-9934-39DE03547BFC}"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745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18518"/>
            <a:ext cx="8077200" cy="905482"/>
          </a:xfrm>
        </p:spPr>
        <p:txBody>
          <a:bodyPr>
            <a:normAutofit/>
          </a:bodyPr>
          <a:lstStyle/>
          <a:p>
            <a:pPr lvl="0"/>
            <a:r>
              <a:rPr lang="en-US" sz="4800" b="1" dirty="0"/>
              <a:t>Synod loan applications</a:t>
            </a:r>
          </a:p>
        </p:txBody>
      </p:sp>
      <p:sp>
        <p:nvSpPr>
          <p:cNvPr id="3" name="Content Placeholder 2"/>
          <p:cNvSpPr>
            <a:spLocks noGrp="1"/>
          </p:cNvSpPr>
          <p:nvPr>
            <p:ph idx="1"/>
          </p:nvPr>
        </p:nvSpPr>
        <p:spPr>
          <a:xfrm>
            <a:off x="856060" y="1524000"/>
            <a:ext cx="7429499" cy="4724400"/>
          </a:xfrm>
        </p:spPr>
        <p:txBody>
          <a:bodyPr>
            <a:noAutofit/>
          </a:bodyPr>
          <a:lstStyle/>
          <a:p>
            <a:pPr lvl="0"/>
            <a:r>
              <a:rPr lang="en-US" sz="2400" kern="1200" dirty="0">
                <a:solidFill>
                  <a:schemeClr val="tx1"/>
                </a:solidFill>
                <a:ea typeface="+mj-ea"/>
                <a:cs typeface="+mj-cs"/>
              </a:rPr>
              <a:t>First send to the Presbytery of San Jose</a:t>
            </a:r>
            <a:r>
              <a:rPr lang="en-US" sz="2400" dirty="0">
                <a:ea typeface="+mj-ea"/>
                <a:cs typeface="+mj-cs"/>
              </a:rPr>
              <a:t>, ATTN DIANE.</a:t>
            </a:r>
            <a:endParaRPr lang="en-US" sz="2400" kern="1200" dirty="0">
              <a:solidFill>
                <a:schemeClr val="tx1"/>
              </a:solidFill>
              <a:ea typeface="+mj-ea"/>
              <a:cs typeface="+mj-cs"/>
            </a:endParaRPr>
          </a:p>
          <a:p>
            <a:pPr lvl="0"/>
            <a:r>
              <a:rPr lang="en-US" sz="2400" kern="1200" dirty="0">
                <a:solidFill>
                  <a:schemeClr val="tx1"/>
                </a:solidFill>
                <a:ea typeface="+mj-ea"/>
                <a:cs typeface="+mj-cs"/>
              </a:rPr>
              <a:t>DO NOT SEND TO SYNOD.</a:t>
            </a:r>
          </a:p>
          <a:p>
            <a:r>
              <a:rPr lang="en-US" sz="2400" b="1" kern="1200" dirty="0">
                <a:solidFill>
                  <a:schemeClr val="tx1"/>
                </a:solidFill>
                <a:ea typeface="+mj-ea"/>
                <a:cs typeface="+mj-cs"/>
              </a:rPr>
              <a:t>Require Financial Affairs reviews and approval</a:t>
            </a:r>
          </a:p>
          <a:p>
            <a:pPr lvl="1"/>
            <a:r>
              <a:rPr lang="en-US" sz="2400" kern="1200" dirty="0">
                <a:solidFill>
                  <a:schemeClr val="tx1"/>
                </a:solidFill>
                <a:ea typeface="+mj-ea"/>
                <a:cs typeface="+mj-cs"/>
              </a:rPr>
              <a:t>and send those that need to get Presbytery approval on to Presbytery.  I.E. 5 YEAR LEASES. Why? </a:t>
            </a:r>
          </a:p>
          <a:p>
            <a:pPr lvl="0"/>
            <a:r>
              <a:rPr lang="en-US" sz="2400" kern="1200" dirty="0">
                <a:solidFill>
                  <a:schemeClr val="tx1"/>
                </a:solidFill>
                <a:ea typeface="+mj-ea"/>
                <a:cs typeface="+mj-cs"/>
              </a:rPr>
              <a:t>Once the Presbytery approves it, FA forwards it on to the synod for their approval. </a:t>
            </a:r>
          </a:p>
          <a:p>
            <a:pPr lvl="0"/>
            <a:r>
              <a:rPr lang="en-US" sz="2400" kern="1200" dirty="0">
                <a:solidFill>
                  <a:schemeClr val="tx1"/>
                </a:solidFill>
                <a:ea typeface="+mj-ea"/>
                <a:cs typeface="+mj-cs"/>
              </a:rPr>
              <a:t>Financial Affairs usually meets the 3</a:t>
            </a:r>
            <a:r>
              <a:rPr lang="en-US" sz="2400" kern="1200" baseline="30000" dirty="0">
                <a:solidFill>
                  <a:schemeClr val="tx1"/>
                </a:solidFill>
                <a:ea typeface="+mj-ea"/>
                <a:cs typeface="+mj-cs"/>
              </a:rPr>
              <a:t>rd</a:t>
            </a:r>
            <a:r>
              <a:rPr lang="en-US" sz="2400" kern="1200" dirty="0">
                <a:solidFill>
                  <a:schemeClr val="tx1"/>
                </a:solidFill>
                <a:ea typeface="+mj-ea"/>
                <a:cs typeface="+mj-cs"/>
              </a:rPr>
              <a:t> Wednesday of the month but Presbytery only meets four times a year and synod meets February, May, August, October.</a:t>
            </a:r>
          </a:p>
        </p:txBody>
      </p:sp>
      <p:sp>
        <p:nvSpPr>
          <p:cNvPr id="4" name="Slide Number Placeholder 3"/>
          <p:cNvSpPr>
            <a:spLocks noGrp="1"/>
          </p:cNvSpPr>
          <p:nvPr>
            <p:ph type="sldNum" sz="quarter" idx="12"/>
          </p:nvPr>
        </p:nvSpPr>
        <p:spPr/>
        <p:txBody>
          <a:bodyPr/>
          <a:lstStyle/>
          <a:p>
            <a:fld id="{AE04C70E-94F3-419C-9934-39DE03547BFC}" type="slidenum">
              <a:rPr lang="en-US" smtClean="0"/>
              <a:pPr/>
              <a:t>37</a:t>
            </a:fld>
            <a:endParaRPr lang="en-US"/>
          </a:p>
        </p:txBody>
      </p:sp>
    </p:spTree>
    <p:extLst>
      <p:ext uri="{BB962C8B-B14F-4D97-AF65-F5344CB8AC3E}">
        <p14:creationId xmlns:p14="http://schemas.microsoft.com/office/powerpoint/2010/main" val="16306252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1"/>
            <a:ext cx="8458200" cy="1066800"/>
          </a:xfrm>
        </p:spPr>
        <p:txBody>
          <a:bodyPr>
            <a:normAutofit/>
          </a:bodyPr>
          <a:lstStyle/>
          <a:p>
            <a:pPr algn="ctr"/>
            <a:r>
              <a:rPr lang="en-US" b="1" dirty="0"/>
              <a:t>HANDLING MONEY</a:t>
            </a:r>
          </a:p>
        </p:txBody>
      </p:sp>
      <p:sp>
        <p:nvSpPr>
          <p:cNvPr id="6" name="Slide Number Placeholder 5"/>
          <p:cNvSpPr>
            <a:spLocks noGrp="1"/>
          </p:cNvSpPr>
          <p:nvPr>
            <p:ph type="sldNum" sz="quarter" idx="12"/>
          </p:nvPr>
        </p:nvSpPr>
        <p:spPr/>
        <p:txBody>
          <a:bodyPr/>
          <a:lstStyle/>
          <a:p>
            <a:fld id="{AE04C70E-94F3-419C-9934-39DE03547BFC}" type="slidenum">
              <a:rPr lang="en-US" smtClean="0"/>
              <a:pPr/>
              <a:t>38</a:t>
            </a:fld>
            <a:endParaRPr lang="en-US"/>
          </a:p>
        </p:txBody>
      </p:sp>
      <p:sp>
        <p:nvSpPr>
          <p:cNvPr id="5" name="Subtitle 2"/>
          <p:cNvSpPr txBox="1">
            <a:spLocks/>
          </p:cNvSpPr>
          <p:nvPr/>
        </p:nvSpPr>
        <p:spPr>
          <a:xfrm>
            <a:off x="6553200" y="4419600"/>
            <a:ext cx="2286000" cy="914400"/>
          </a:xfrm>
          <a:prstGeom prst="rect">
            <a:avLst/>
          </a:prstGeom>
        </p:spPr>
        <p:txBody>
          <a:bodyPr vert="horz" anchor="b">
            <a:norm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endParaRPr lang="en-US" dirty="0"/>
          </a:p>
        </p:txBody>
      </p:sp>
      <p:sp>
        <p:nvSpPr>
          <p:cNvPr id="3" name="AutoShape 2" descr="data:image/jpeg;base64,/9j/4AAQSkZJRgABAQAAAQABAAD/2wCEAAkGBhQQEBQUExQVFRUUFRcUFBQVFRQXFhUUFBQVFBQVFRcXHCYeFxkjGRQUIC8gIycpLCwsFR4xNTIqNSYrLCkBCQoKDgwOGA8PGiwcHB0pLCksLCkpKSkpKSkpKSkpKSkpLCkpKSksKSwpKSkpKSksKSkpLCkpLCkpKSwpLCksKf/AABEIAKgBLAMBIgACEQEDEQH/xAAcAAACAgMBAQAAAAAAAAAAAAAAAQIEAwUGBwj/xABIEAABAwEEBgUKAwYFAgcAAAABAAIRAwQSITEFBiJBUWETcYGRoQcUMkJSYpKxwdFy4fAjM1OCorIVFpPC0kODNERzhLPD8f/EABkBAQEBAQEBAAAAAAAAAAAAAAABAgMEBf/EACYRAQEAAgICAgICAgMAAAAAAAABAhEDEiFRMUETIgRhofAUQoH/2gAMAwEAAhEDEQA/APU3NcMiDE4ZTwx3fmsbw12DmESeBiYj0m9ZCzFnfGG8xPDsShw9k8cx915nqYrTTimRJOIxJk+kN6kGp2wfsz2fMIWMliJCbUyEQsNByhCmlCBJKcJEIEhMBNAoThOE4REYSIU4RCDHdRdWSEQi7QAThShCBQiFJCqFCE4RCBJoQgYCaE1UJCEIBJCEUQhCEDCIQpBVChEKUJwqiu/IyIEDL0hmTl2JNqCRt9hAk/IyrCCFpNsNs/du6vqghFr/AHbuoqRCxk1iikmUgFhQgoQigIRCZKCKaE0AnCE0QQhCaoUIhNOERGEJohAoTThOEEYQpQolUIpIKEU5TlRQiGhCEUJoQiEmnCIVCUgEAKQCJQmhJURnBJlQHIg/lgVQ8/qAbVEn8DgfBYqFtpjCoTOQv07pAnlnj8lex1rZWr0HfhPyROCw9OwsddeDgfWndzMrKBgOpZyWFCITKUrCgBOEkFA4UUwUQgE0k0AmhMBAkJpwqhJohJA0JSnKBoSlEqhqJTlJBFJSKSKAhOE0ChSASUgiCEQmmqiMITQigKSiiVUNJEqMqLpjvYZQq1PSVGoXtbUY40yW1BPokZh3A4FZRmtXbNDUn9KwsDhVM1ocWuAcGi8IzMNHcVw4+S5XTWmx8wpPE3GnmB9QrULiqHk4pMm5XtFM7i18R2QJw5rq9GUHU6LGOc55aLpe4y50E7R5kLeOct0WaWbqIQSmtoiWoITUSVABIoATUCKwWi2tpMc95DWtBLnHAADiVYJXlPls0g9oo0WkhhDqrxuN1zWieQn+oJJtVPXDyvPc807K+5TyvwQ93VvaPFcTU1jtT3X/ADiq53HpHz81g0LYunqAQInElenWLVuyNaA+nTy3wD91nPkmHh04+G8k24zRvlCt9EiK9RwG5+2O0OBXpGqnlWp2iGWlopPOAeP3bjz9g9eHNUank3s1UXqdR1OfZdeHc7HxXNaW1DqWcbNQvl10AU3Fs5gEjIkb+as5Mci8OUe4h0pyuE8l+ka5p1qFdrgaBYG3wZDXh2zzAu4HgV28rTlpOUryjKUqGmSUSoSiUNJyiVCUAoJoSBTlUNMKMqQVQJppKhyiVAuSvKCcolQlOUDlEpIVBKEkllp4q7yqW476Q6qY+pP6CqV/KBbKjpNQB0FshjBgcYy5rmwP1+utSB/XWuv48fTHat1Z9ebZTbdZXcBuEN347xzHepP18tx/8zV7CBx4Dq71ornA/rd8gmG8/wBYfZWYyfRttn622t2dprf6jh8jyKKGlLXWddbWrvJ3dLUPCSdrDesejdCl4vvJbTymCS7DGAAeePNb2jstu02ljcCcKl8kby9pB7Euhd0Do1oe3pqrqzzOAqXqbTjgdqXOw4RyXaaj1T0VRs+jUIE8LoXJ6K9ME3sxmahzn2h1b10eplSHV2+8094P2WMvhqOuDkJAKD6obmQOtc1Tlcl5RdVfPbPeabtSi15YcIc1zdtjp3G6MdxC6EaUpEkCo3DE7QwWv0vpKm6kQ21Movza8PpmCMrzSdpvEIaeE6pODLQQ6ZIwleoWRjiGhr4pzL2yZdO6WkECSuB0roysy2wQaz6sVAaYJLw4zLYGBBkcMOBXS07JabMdpjrkSXSCG4Sb10m4eM4LhzfWUez+P94VvTow0WNLC+A7N7i7M/JbyzVRUY111wO+YB7M8Fo2Wx9SmNoSN3LkYMHsK3Wi3Oe0hrGtkReLi844SL2A7AuGPn5r1ZfrPEbSwVhkJ5zuj/8AVflaV1WlZG021HtaCbjS9wF4wTmcJwK2VC203ei9h6nNPyK9XHvTwc+u3hnDk0NTXRwJCYThBFCldUSURIJrU2fWiy1HXWWikXTF2+AZmIE5qLNabMahp9K2+HFl0yNoGIBIg44IN0AmtFU1vszKjmOfdLXXTIMSDGYS0hrjQoVTTfeBABkNkbQkb5yjcrs1W/lRcVp9J60U6ApGHVBVBcC2MGgNMmfxjgp6V030FNrywyXAXHEBwBvY4SD6O5UkbOUKpo23tr0w9oIxIIOYIzCtqKEIQiHKJSSlUOUpQkVFfMnSID1FAXqcU7ylTMkTvIB71jTBhQd4bMwwSBAgSQ2GNAnAkjMwMeUKvdaDgG4HhT4/iWdjxdOJyBjGCBB6gZjLFYXVMSZzM58cd7VzdF7R7oOA3g5cxwJVkaXdZqtYtIE4nL1ZiJ7VQsTxO7d7HEe6q2nbU1lR18TeBAwyJBgx1rN8xpVtvlOtbvQqFg3RE960Vs1mtFUy+q93W4rVkxISIW5jHPtWWpbnuzcT1krD06hdSe2CrqJuvS/Jzp01GdG9x2H0xJOVOHm7PDZGHJdjpnSPm1KraKkmiHMbTp02MDjMNJe52BBJOBgAALwrQusL7NUJGDTF5vECR8ie9e36k6wstNIMcQ4Rgc5G49Y+i8XJx9ct/Ve7j5O2GvuOb0vbXio19ngNe0X6RaGupO5hoAgggzxlbXQle0nEvYxu+BJXWaT0LTqcGvA2SYAcBmHH67upaN46GG3TecQ1rd5cTAHfvXnzxs+I9OGcy+aWs1mFXRtsLpd0Tabmk4kPa6Z5bLyOorxnpy0xK9m13pvsmiq1N0F1a657wc3uq02uaPdDS0D8JXidRy+hxY6xkr5vJl2ztnwus0xUZiHvEcHH6LotXvKDaKFRt6qalOReZUJcCN8E4grig+TyBy4rMxy3qOe3vVg19s9XiG+1IcAdwdGLe5bX/HW4Q1zpyIuY97gvnyxW40zgesL0LVmxWqtSv0KtO46Wua4zB3i6WOAOXYVzyx03uO/dpwxLaTj/ADUh/uXO23WjpbS2zSabqmAdLHRIwwBVTWbSh0dYwHOv16gNzBoa0CJIDWtAaMBlJJ7vMNCae6G3Ua9SXhtQOfjtEbyJwn7JMLfk7SO5svkxuWmkHVyWkzssh2yC4RJImQFm0jqG2lXDjXqQaoLtls4uk4z14wtjpbX+xU7tZldjzTBIpg7TnRstPDHMqrpXyhWCvSvdPdJh1y64uacy3ZBBOPFa0bcLp/SB85r4melqf3uC9TslCjabHRrVKTHPfTa4vc0XjsNHpZxgV4fpLSIq1qjwR+0e98Y4XnE44c132rPlFoMsLLPWDw6k0sDmNLg5suLTESCJjsV0nZ3eh6THWUuaAcH02+628BcHLYGCp6XtDbRYaNeNum80Z34NeHNPwgrjtF+UoWW9SFnqVaJxDgC194klxIc2IOAjdd3yo1td+nFOhTs7qFFrn1DfMuqPLTiTgBF4mOrgl+Fl8u91GtU06jTmHB3xCP8AaunDl57qNpKbQ5kHapk8tkiMe1d6JXKNX5ZZReUAVJVk5QhSDCcge5VEYRCk+k4Cbrj1NJPcE22d5E3HdsDwJV607R84ULCHmGicY35o0hYqbXuaxwN2BgZxgT4ys9j/APC1Oqp/YufomF3kc6tOCi5O8kSg7WzvBY2cy0ZA4tjaBjNuUjkoVHmTE/1/8lhsNT9mw77g4YYYnEFD6oJ3cfU+65trlmccc8vf4HiCqWswxB/D9fus9ldjluOQH0cVW1mqbIPIfMBFclahFRw5pkQMYUrf+9PYfALHVdeOAWowd7ZMdfUVW6YTjh8u9ZalNoEjPlh8lXcJaVRC2UBEj8l3Xkq0zRszi2u8svnYcfQAMYOPqyd+S4lm1hmB4rPKznj2mq1hlcbuPcNddbG2OvYydtjnPNRuc0iy4SOJ25H4V1li0dSq1WvEOZTDKlJxhwvPBIcwnIXcf5uS+Z313PDWuc4hkhoJJDQTJDRuHJeueSLXQClUs1V37ljqrHH+EwFzmz7pJ7HclnHCSaXPO34azyz6xmrahZmHYogF4G+q4AweMADtJXmlRys6QtxrValVxl1R7nkn3jP66lr3vnDGOpdGGRhnqWcOgLA185IrSGnu70E2VF2fk71p81tIY90Uqpuu4B2THd57iuHonBZ6b8VLNkd35WKpNt3x0NOJkYQScDzledPfiD+sCujtNtrWwsB/aPbTFJpwktaDdE7yJOJxwVFuqNrvNcKIMOBhz2QYMwReEhPGtFjb2fQ2j+jHS2iz342oqVQZ4bNMq7YrHo6mwkVabgdx86qDA7v2YjfuXQ2Z0MaKlmol0CblGjd/qqSf1mstSlS3WSkTwii0HrulY3Pbclc/51o/c6n/AC2e0E+JCidL2UHZDjj6tnu4fzPwW4r2QE7FnoN5G8f7ao+Ss2OuaZJ6Gz5QIhp7SQTHas+GvLl62kqRM9HWcODiymO8BxVarXvVaQLG0wQ8fvHueZYdqSAAMNwXbUNJdHJbSoMd7QqAH/4sFptYqXnZYX1aTbpmb73OMgiA4Bt0Y7gr4N1f1GrRbmDc5j+EHZJ48vBenBeQ6HbTs1anUNdrujkXBLQQWOZ6U3hEgzyXQP18DZu1mDgDefv3XjwXNb5d+mvOqnlEMYV2f6bZ7d3gtDV1/tLgCbS5p3hjKbR1ejK1Jtl626kXVqZBEUr73id9whnbJPetvabQWwd14T+FwMeK8Y8nGtdZ1upirXqPa8PYWudsTuIbEAy0Y54817BVOwOQIPXTN4eDT3puzwzryuOtW21vtA+EfdTo1bwnLGFrqDodTH4h8F5p8A1XrKIB/EfCB9FvDPc2xljp80WT/wALU/DU/sK5xrgN/iF0NkxslUe7U/sK5oWZpE3fAldYVdom96Mu6sfkovqgGCYPA4HuVeyNuz+INjeJOGGeaz21jajRlea4iMJOAB8W+JXf8c69tuXe71p0ui7YDRbHq7JzMdYAMj78lYNox3iYEQ/PgNgLjbM6pSMsd2fcLd6J0wH1aYcy64PBkeibsk9q81jtK3FCsLwyPaz7LBptl6l2bs/V+yLPVMCMRuILiP8AdCsVTNz8QHestxyOkf3h6m5/hCrVnlbDWKG2hwyyWreZVnw535T3FQLsIUi7Z/WSGtmD2eP5LQnSZdAH6lTQgoJNKdGuWnB0EgtkGJDgWkdoJELETiovKCRO4qUdygG855qYKDIFitfo4LJeUKhxHWisDB2HhwWak9QtjSHA5B0kfUfVJpRGys1W6QRgQZ7ua9c0RqdTtFCnVFarFRgdE5E5jPcZHYvF6dQg/mvSNQfKEyzU+gtAcGXiWVBiGXs2uAxiZMiczgsZRuV2DPJ9R31Kp/mWVvk9oe1VP835LfWO2srMD6b2vacnNIcO8KyCuLTnG6g2YZ3z1u/JSGoVl3sJ6yPsuiJSlVHP/wCRbIP+n4/kmNR7J/CB6yVvpQitENSbGP8AotPWXfdM6mWT+A3vd91u0nOQagal2WJ6GnHO9xj5rTDyUAveb9MNdUe5rbjiWtJm7JMYYrs6VMPa9ntA+I/ILLoO19NQa4iHAlrh7zCWO8RPaumOMrFtjzzTeqVCwgvoNIcxzXAl0nbJJ8QcF39jtPS0b49ZrKwHJzReHgR2rQ67UsKg3OpT203T8iVd1NtF6z0eTXUz1XiW+AA7Vzz+a3/1lbGNul/6j/6qTifFbKymWzzd8yqNBvoz6t/w2Pl81bsTv2beYn4tr6qcfhnP/f8AL5t0XQdUoOYwFz3Xw1ozJLTAChQ1W0gPQoV2zjgYnn6Sr6sayihVpuIkNfJjOCI+q7zWDXxjqLWUCWmqDeqEfu2DO6Rm47o47ivTbZWdSxwH+VbWazgaLzUDb8EtLjMAOJvcxvnFXqWoFsLmk2Zwb623TmJxiXZwu61L0O6m3pXS2+A1lPDZYDN55zvnPkD3dfkFm51qYR4z/kC2yf2BicJqUst07Sxv1ZtFmex1SmGgktG3TMno3nJrp3Z7l7M52C4zXnpSaPR0nVA0vLi0twLmGmAZPvHuWJyW3TXSfLhKerdqpF1xt27dvAvYW7RgAieRWws9OqS0Oa1sOBMOBGHBa/SOuNeXC6ad54qEFmOQuYu9WAIwWpOs1ScXu+S1+1Z3jFvWcRaHnn8wFpSMfsrTtKCo7aN48Tj4qdapsBzbsEkYZgiPutSWMW7W9HWSzkHzis9s+rTpgntc5wHgt1S1YsT6d9lqrMBMS+ixwn/tukLjWukY/PxW8sQmzu5ISpaY1bq2YX5bVpGIrU5LJOQcCJY7k4dUrTVq0Lq7JbqlGm1wdeYRD2O2hdOYg+k3i04cIK57WTR7WVA5mFOoLzBndIMPZO+DEHeHN5qxbFJr0dKOKrtpKfQhVlZbVHFHTclgpUwPss+HJAn2ie8JOdjmlVpuOTScRkJy4QstDRtU5U6h6mPP0UVYLA9hBmZmVf09qibLZKFrZXbUp1iG3bpa9ry0ktOJDgC0j6KNj1ftRBDbLXM7+iqf8V6hqXoJ4sTrLbLI9zHVC4B7W3Yc0STeIuEEHHA7WCzctLJt4pRqFxw/X5rtdRdV2W15NQvDWxg0QTnjJGAwVTTfko0hTrPFGz1X0pPRmaU3d2Dah79/guu0Lo622VrxQ0faGF1NrReNMnpGscCS4vES4h0gbsljl3r9ft14Zjv93RavauP0f0rqD+mpucCaRAa83SRLXzdvgHeIMbl1Fg0kyuy8wzBLXA4OY4Zse3NrgdxWi0Boe0Np0i6nUa6P2jX1i4hwGB9IgjPjmrNPVqp54+vcul9FjHEOYG1HBxN5zc7wF0A8MFwxuV+XbkwwnmVu3VwN4WGppBreJ/XNRGianu96w2jQ1WMA08gcfGFvy4zSFTTsZN8VBunp9Tx/Jae3VOjMVAWfia4DviFhpWkHIg9RlZ3XTrG8dp0+yO8qtV1icPVb4rVVLQqFot7Rm5o6yJ7Am6ajau13NJ4LnU28iKkkcrodvCrVPKCGMLKTqQmXXoryHl16Yuccc1xWm696rhkAB9fqqF4cR3hblsezH+Nx5Yy12WmNe32ht1zqIkQ4tp1pIkExJwmFZ0Nr1RszA0CoYcSAGtAuECBi7MODiDwcQuEhWLLo2pVBLGkgYE4AT2rOWX3XT/jccj0Wt5WaJmKNXHmzfnvWA+Vxu6i+N2037Lzq1WV9Iw8ROXPqWC8pNWeCfx+P00lh0OaklouwM5Jx4YYd66LVS0VbLU2mC47ZcZAc0cWnhxG/sWq0dpRtJrhMA4xjuwVulptjjtOLRx2vovVctvjzGx3p1oa3139kqtV18ptzdUK5XzyynOt/RVPzCfS2LfVH+m/7Ln4+3X9m8r+U2kMhV74VM6+MrEN2xOEnEeBWuc+w+3P/AG3f8VjFextMh39Lh9FNYn7Nfpy+6vUgEhjGh2+60QB1DJV9XdHPq1AxjL5dhmAAILnXnHBoDRJccABKtWm10yakVHAVALwHr3ZwOEjNWtGaSoMs1SjLmX/ScCbz259GXAYNMCYzugHBa34c7jbVDWKyUBWizRUxJfUBAY57icKLIF2mJgE4nPBaLzrEtuxOf0juW6NOzThTP+q9J9OgcqXb0tQn5wtzKRm4VppW+0OZo1BylVDZaXsn4z91ZoUaV2MW5+u7Hrg49qnaEwq9RrAUgDw3rV2tpqU2tG0GEweEwPkB3KzRs1KN09/zWa+0DAnvAUuUdJha040Y72Sj/DjMR4rcCuz9FZadrYOCz2i9K9Q0NpqjQstKmyxOd0dNrZPmwL4Al0l28ye1Wf8AOUejYI669lavKvP28h3pedt9pZ2vR6m7Xuv6tiYOu2UfoFj/AM92w5WWzjrtYPyC8rqWps4HxSNrbxPers6PVBrrbpE0bGBvm0E4dcq2dcLQcxZW/wDuC7/614707ZkE96yC0jj81m3+zp/T1206btb2k0Klma8t9K8XU7of7LxF7E48D1RisOsVvBiparAfw0Xk/wBLgvMKOkIEXlnoaTDTN/5qTLU+Wvx7+nrrdZaoBvVqBIHq2ep9ayxnXF38RvZQ+9UrzQ6wNOJd4FL/AByn7XgfspM77avFPqPRna4v/iHsoU/q4qDtcD/Gq9lOzD5sK85dptvE9xUBpdh49yvf+2fxf06LXnWus6zEUbTVbJhzXsokPaRkLjAQd88l5edLWoHCpU6wSF19W3UniCJHMKnVoUdwx6itTlx+6l4cvqOfbpy1E3XVS1u91Td4Ek8gs1p1q6Nt2gIdF11ctAe7jdHqDvPFbTzKm7MDuVK0aEx2CwjmIPyV/LgTiznxHLuthLpJJMySScTzW70JorpIq1Mp2GCcYOZnJs7t8d+X/A3nC6zvC2VkszmMDSIjDA4R3q5c+GvFdOHhy77z3pZlZ7P5SqVjHR07OKuAL3ue5pNTEOEQZAwg4Kv0Z4eKo1dEyZEcwRl91598WXjPz/69nPlyZSTDwv2vWdluioKXROEhzQ4ubGbYJ7VSNUcVOho8sBwknkmbI72fkrM+PHxL4OO5zGSzy5u9yCYPIJIXZ89K9yHine5DxQhRdi9yCjPJCENieQ70diEIgSDyN3ihCptIP5eKbXHl3oQppd1NtQjcO9TbaDwHehCzZGplSNY8B3p9KeA70kKai9qfSu4DvT6R3BvehCmou6fSHg3vTvn3e9CFNNbqQqu4N70xWdwb3oQpqG6Ond7vejp3e73oQmp6Xd9pC0u4N7wn07uDfiQhTU9Lu+z84dwb8SkLS7g34kIU6z0dr7MWl3BvxI84d7vxJoU6z01LfZttbx7PxINtf7vxIQp1npd32PPKnu/EEedVPd+JCE64+jtl7Pzup7vxBSFrqe78QQhTrj6O19n57U934kjb6nu/EhCvTH0XPL2//9k="/>
          <p:cNvSpPr>
            <a:spLocks noChangeAspect="1" noChangeArrowheads="1"/>
          </p:cNvSpPr>
          <p:nvPr/>
        </p:nvSpPr>
        <p:spPr bwMode="auto">
          <a:xfrm>
            <a:off x="155575" y="-1279525"/>
            <a:ext cx="4762500" cy="2667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QQEBQUExQVFRUUFRcUFBQVFRQXFhUUFBQVFBQVFRcXHCYeFxkjGRQUIC8gIycpLCwsFR4xNTIqNSYrLCkBCQoKDgwOGA8PGiwcHB0pLCksLCkpKSkpKSkpKSkpKSkpLCkpKSksKSwpKSkpKSksKSkpLCkpLCkpKSwpLCksKf/AABEIAKgBLAMBIgACEQEDEQH/xAAcAAACAgMBAQAAAAAAAAAAAAAAAQIEAwUGBwj/xABIEAABAwEEBgUKAwYFAgcAAAABAAIRAwQSITEFBiJBUWETcYGRoQcUMkJSYpKxwdFy4fAjM1OCorIVFpPC0kODNERzhLPD8f/EABkBAQEBAQEBAAAAAAAAAAAAAAABAgMEBf/EACYRAQEAAgICAgICAgMAAAAAAAABAhEDEiFRMUETIgRhofAUQoH/2gAMAwEAAhEDEQA/APU3NcMiDE4ZTwx3fmsbw12DmESeBiYj0m9ZCzFnfGG8xPDsShw9k8cx915nqYrTTimRJOIxJk+kN6kGp2wfsz2fMIWMliJCbUyEQsNByhCmlCBJKcJEIEhMBNAoThOE4REYSIU4RCDHdRdWSEQi7QAThShCBQiFJCqFCE4RCBJoQgYCaE1UJCEIBJCEUQhCEDCIQpBVChEKUJwqiu/IyIEDL0hmTl2JNqCRt9hAk/IyrCCFpNsNs/du6vqghFr/AHbuoqRCxk1iikmUgFhQgoQigIRCZKCKaE0AnCE0QQhCaoUIhNOERGEJohAoTThOEEYQpQolUIpIKEU5TlRQiGhCEUJoQiEmnCIVCUgEAKQCJQmhJURnBJlQHIg/lgVQ8/qAbVEn8DgfBYqFtpjCoTOQv07pAnlnj8lex1rZWr0HfhPyROCw9OwsddeDgfWndzMrKBgOpZyWFCITKUrCgBOEkFA4UUwUQgE0k0AmhMBAkJpwqhJohJA0JSnKBoSlEqhqJTlJBFJSKSKAhOE0ChSASUgiCEQmmqiMITQigKSiiVUNJEqMqLpjvYZQq1PSVGoXtbUY40yW1BPokZh3A4FZRmtXbNDUn9KwsDhVM1ocWuAcGi8IzMNHcVw4+S5XTWmx8wpPE3GnmB9QrULiqHk4pMm5XtFM7i18R2QJw5rq9GUHU6LGOc55aLpe4y50E7R5kLeOct0WaWbqIQSmtoiWoITUSVABIoATUCKwWi2tpMc95DWtBLnHAADiVYJXlPls0g9oo0WkhhDqrxuN1zWieQn+oJJtVPXDyvPc807K+5TyvwQ93VvaPFcTU1jtT3X/ADiq53HpHz81g0LYunqAQInElenWLVuyNaA+nTy3wD91nPkmHh04+G8k24zRvlCt9EiK9RwG5+2O0OBXpGqnlWp2iGWlopPOAeP3bjz9g9eHNUank3s1UXqdR1OfZdeHc7HxXNaW1DqWcbNQvl10AU3Fs5gEjIkb+as5Mci8OUe4h0pyuE8l+ka5p1qFdrgaBYG3wZDXh2zzAu4HgV28rTlpOUryjKUqGmSUSoSiUNJyiVCUAoJoSBTlUNMKMqQVQJppKhyiVAuSvKCcolQlOUDlEpIVBKEkllp4q7yqW476Q6qY+pP6CqV/KBbKjpNQB0FshjBgcYy5rmwP1+utSB/XWuv48fTHat1Z9ebZTbdZXcBuEN347xzHepP18tx/8zV7CBx4Dq71ornA/rd8gmG8/wBYfZWYyfRttn622t2dprf6jh8jyKKGlLXWddbWrvJ3dLUPCSdrDesejdCl4vvJbTymCS7DGAAeePNb2jstu02ljcCcKl8kby9pB7Euhd0Do1oe3pqrqzzOAqXqbTjgdqXOw4RyXaaj1T0VRs+jUIE8LoXJ6K9ME3sxmahzn2h1b10eplSHV2+8094P2WMvhqOuDkJAKD6obmQOtc1Tlcl5RdVfPbPeabtSi15YcIc1zdtjp3G6MdxC6EaUpEkCo3DE7QwWv0vpKm6kQ21Movza8PpmCMrzSdpvEIaeE6pODLQQ6ZIwleoWRjiGhr4pzL2yZdO6WkECSuB0roysy2wQaz6sVAaYJLw4zLYGBBkcMOBXS07JabMdpjrkSXSCG4Sb10m4eM4LhzfWUez+P94VvTow0WNLC+A7N7i7M/JbyzVRUY111wO+YB7M8Fo2Wx9SmNoSN3LkYMHsK3Wi3Oe0hrGtkReLi844SL2A7AuGPn5r1ZfrPEbSwVhkJ5zuj/8AVflaV1WlZG021HtaCbjS9wF4wTmcJwK2VC203ei9h6nNPyK9XHvTwc+u3hnDk0NTXRwJCYThBFCldUSURIJrU2fWiy1HXWWikXTF2+AZmIE5qLNabMahp9K2+HFl0yNoGIBIg44IN0AmtFU1vszKjmOfdLXXTIMSDGYS0hrjQoVTTfeBABkNkbQkb5yjcrs1W/lRcVp9J60U6ApGHVBVBcC2MGgNMmfxjgp6V030FNrywyXAXHEBwBvY4SD6O5UkbOUKpo23tr0w9oIxIIOYIzCtqKEIQiHKJSSlUOUpQkVFfMnSID1FAXqcU7ylTMkTvIB71jTBhQd4bMwwSBAgSQ2GNAnAkjMwMeUKvdaDgG4HhT4/iWdjxdOJyBjGCBB6gZjLFYXVMSZzM58cd7VzdF7R7oOA3g5cxwJVkaXdZqtYtIE4nL1ZiJ7VQsTxO7d7HEe6q2nbU1lR18TeBAwyJBgx1rN8xpVtvlOtbvQqFg3RE960Vs1mtFUy+q93W4rVkxISIW5jHPtWWpbnuzcT1krD06hdSe2CrqJuvS/Jzp01GdG9x2H0xJOVOHm7PDZGHJdjpnSPm1KraKkmiHMbTp02MDjMNJe52BBJOBgAALwrQusL7NUJGDTF5vECR8ie9e36k6wstNIMcQ4Rgc5G49Y+i8XJx9ct/Ve7j5O2GvuOb0vbXio19ngNe0X6RaGupO5hoAgggzxlbXQle0nEvYxu+BJXWaT0LTqcGvA2SYAcBmHH67upaN46GG3TecQ1rd5cTAHfvXnzxs+I9OGcy+aWs1mFXRtsLpd0Tabmk4kPa6Z5bLyOorxnpy0xK9m13pvsmiq1N0F1a657wc3uq02uaPdDS0D8JXidRy+hxY6xkr5vJl2ztnwus0xUZiHvEcHH6LotXvKDaKFRt6qalOReZUJcCN8E4grig+TyBy4rMxy3qOe3vVg19s9XiG+1IcAdwdGLe5bX/HW4Q1zpyIuY97gvnyxW40zgesL0LVmxWqtSv0KtO46Wua4zB3i6WOAOXYVzyx03uO/dpwxLaTj/ADUh/uXO23WjpbS2zSabqmAdLHRIwwBVTWbSh0dYwHOv16gNzBoa0CJIDWtAaMBlJJ7vMNCae6G3Ua9SXhtQOfjtEbyJwn7JMLfk7SO5svkxuWmkHVyWkzssh2yC4RJImQFm0jqG2lXDjXqQaoLtls4uk4z14wtjpbX+xU7tZldjzTBIpg7TnRstPDHMqrpXyhWCvSvdPdJh1y64uacy3ZBBOPFa0bcLp/SB85r4melqf3uC9TslCjabHRrVKTHPfTa4vc0XjsNHpZxgV4fpLSIq1qjwR+0e98Y4XnE44c132rPlFoMsLLPWDw6k0sDmNLg5suLTESCJjsV0nZ3eh6THWUuaAcH02+628BcHLYGCp6XtDbRYaNeNum80Z34NeHNPwgrjtF+UoWW9SFnqVaJxDgC194klxIc2IOAjdd3yo1td+nFOhTs7qFFrn1DfMuqPLTiTgBF4mOrgl+Fl8u91GtU06jTmHB3xCP8AaunDl57qNpKbQ5kHapk8tkiMe1d6JXKNX5ZZReUAVJVk5QhSDCcge5VEYRCk+k4Cbrj1NJPcE22d5E3HdsDwJV607R84ULCHmGicY35o0hYqbXuaxwN2BgZxgT4ys9j/APC1Oqp/YufomF3kc6tOCi5O8kSg7WzvBY2cy0ZA4tjaBjNuUjkoVHmTE/1/8lhsNT9mw77g4YYYnEFD6oJ3cfU+65trlmccc8vf4HiCqWswxB/D9fus9ldjluOQH0cVW1mqbIPIfMBFclahFRw5pkQMYUrf+9PYfALHVdeOAWowd7ZMdfUVW6YTjh8u9ZalNoEjPlh8lXcJaVRC2UBEj8l3Xkq0zRszi2u8svnYcfQAMYOPqyd+S4lm1hmB4rPKznj2mq1hlcbuPcNddbG2OvYydtjnPNRuc0iy4SOJ25H4V1li0dSq1WvEOZTDKlJxhwvPBIcwnIXcf5uS+Z313PDWuc4hkhoJJDQTJDRuHJeueSLXQClUs1V37ljqrHH+EwFzmz7pJ7HclnHCSaXPO34azyz6xmrahZmHYogF4G+q4AweMADtJXmlRys6QtxrValVxl1R7nkn3jP66lr3vnDGOpdGGRhnqWcOgLA185IrSGnu70E2VF2fk71p81tIY90Uqpuu4B2THd57iuHonBZ6b8VLNkd35WKpNt3x0NOJkYQScDzledPfiD+sCujtNtrWwsB/aPbTFJpwktaDdE7yJOJxwVFuqNrvNcKIMOBhz2QYMwReEhPGtFjb2fQ2j+jHS2iz342oqVQZ4bNMq7YrHo6mwkVabgdx86qDA7v2YjfuXQ2Z0MaKlmol0CblGjd/qqSf1mstSlS3WSkTwii0HrulY3Pbclc/51o/c6n/AC2e0E+JCidL2UHZDjj6tnu4fzPwW4r2QE7FnoN5G8f7ao+Ss2OuaZJ6Gz5QIhp7SQTHas+GvLl62kqRM9HWcODiymO8BxVarXvVaQLG0wQ8fvHueZYdqSAAMNwXbUNJdHJbSoMd7QqAH/4sFptYqXnZYX1aTbpmb73OMgiA4Bt0Y7gr4N1f1GrRbmDc5j+EHZJ48vBenBeQ6HbTs1anUNdrujkXBLQQWOZ6U3hEgzyXQP18DZu1mDgDefv3XjwXNb5d+mvOqnlEMYV2f6bZ7d3gtDV1/tLgCbS5p3hjKbR1ejK1Jtl626kXVqZBEUr73id9whnbJPetvabQWwd14T+FwMeK8Y8nGtdZ1upirXqPa8PYWudsTuIbEAy0Y54817BVOwOQIPXTN4eDT3puzwzryuOtW21vtA+EfdTo1bwnLGFrqDodTH4h8F5p8A1XrKIB/EfCB9FvDPc2xljp80WT/wALU/DU/sK5xrgN/iF0NkxslUe7U/sK5oWZpE3fAldYVdom96Mu6sfkovqgGCYPA4HuVeyNuz+INjeJOGGeaz21jajRlea4iMJOAB8W+JXf8c69tuXe71p0ui7YDRbHq7JzMdYAMj78lYNox3iYEQ/PgNgLjbM6pSMsd2fcLd6J0wH1aYcy64PBkeibsk9q81jtK3FCsLwyPaz7LBptl6l2bs/V+yLPVMCMRuILiP8AdCsVTNz8QHestxyOkf3h6m5/hCrVnlbDWKG2hwyyWreZVnw535T3FQLsIUi7Z/WSGtmD2eP5LQnSZdAH6lTQgoJNKdGuWnB0EgtkGJDgWkdoJELETiovKCRO4qUdygG855qYKDIFitfo4LJeUKhxHWisDB2HhwWak9QtjSHA5B0kfUfVJpRGys1W6QRgQZ7ua9c0RqdTtFCnVFarFRgdE5E5jPcZHYvF6dQg/mvSNQfKEyzU+gtAcGXiWVBiGXs2uAxiZMiczgsZRuV2DPJ9R31Kp/mWVvk9oe1VP835LfWO2srMD6b2vacnNIcO8KyCuLTnG6g2YZ3z1u/JSGoVl3sJ6yPsuiJSlVHP/wCRbIP+n4/kmNR7J/CB6yVvpQitENSbGP8AotPWXfdM6mWT+A3vd91u0nOQagal2WJ6GnHO9xj5rTDyUAveb9MNdUe5rbjiWtJm7JMYYrs6VMPa9ntA+I/ILLoO19NQa4iHAlrh7zCWO8RPaumOMrFtjzzTeqVCwgvoNIcxzXAl0nbJJ8QcF39jtPS0b49ZrKwHJzReHgR2rQ67UsKg3OpT203T8iVd1NtF6z0eTXUz1XiW+AA7Vzz+a3/1lbGNul/6j/6qTifFbKymWzzd8yqNBvoz6t/w2Pl81bsTv2beYn4tr6qcfhnP/f8AL5t0XQdUoOYwFz3Xw1ozJLTAChQ1W0gPQoV2zjgYnn6Sr6sayihVpuIkNfJjOCI+q7zWDXxjqLWUCWmqDeqEfu2DO6Rm47o47ivTbZWdSxwH+VbWazgaLzUDb8EtLjMAOJvcxvnFXqWoFsLmk2Zwb623TmJxiXZwu61L0O6m3pXS2+A1lPDZYDN55zvnPkD3dfkFm51qYR4z/kC2yf2BicJqUst07Sxv1ZtFmex1SmGgktG3TMno3nJrp3Z7l7M52C4zXnpSaPR0nVA0vLi0twLmGmAZPvHuWJyW3TXSfLhKerdqpF1xt27dvAvYW7RgAieRWws9OqS0Oa1sOBMOBGHBa/SOuNeXC6ad54qEFmOQuYu9WAIwWpOs1ScXu+S1+1Z3jFvWcRaHnn8wFpSMfsrTtKCo7aN48Tj4qdapsBzbsEkYZgiPutSWMW7W9HWSzkHzis9s+rTpgntc5wHgt1S1YsT6d9lqrMBMS+ixwn/tukLjWukY/PxW8sQmzu5ISpaY1bq2YX5bVpGIrU5LJOQcCJY7k4dUrTVq0Lq7JbqlGm1wdeYRD2O2hdOYg+k3i04cIK57WTR7WVA5mFOoLzBndIMPZO+DEHeHN5qxbFJr0dKOKrtpKfQhVlZbVHFHTclgpUwPss+HJAn2ie8JOdjmlVpuOTScRkJy4QstDRtU5U6h6mPP0UVYLA9hBmZmVf09qibLZKFrZXbUp1iG3bpa9ry0ktOJDgC0j6KNj1ftRBDbLXM7+iqf8V6hqXoJ4sTrLbLI9zHVC4B7W3Yc0STeIuEEHHA7WCzctLJt4pRqFxw/X5rtdRdV2W15NQvDWxg0QTnjJGAwVTTfko0hTrPFGz1X0pPRmaU3d2Dah79/guu0Lo622VrxQ0faGF1NrReNMnpGscCS4vES4h0gbsljl3r9ft14Zjv93RavauP0f0rqD+mpucCaRAa83SRLXzdvgHeIMbl1Fg0kyuy8wzBLXA4OY4Zse3NrgdxWi0Boe0Np0i6nUa6P2jX1i4hwGB9IgjPjmrNPVqp54+vcul9FjHEOYG1HBxN5zc7wF0A8MFwxuV+XbkwwnmVu3VwN4WGppBreJ/XNRGianu96w2jQ1WMA08gcfGFvy4zSFTTsZN8VBunp9Tx/Jae3VOjMVAWfia4DviFhpWkHIg9RlZ3XTrG8dp0+yO8qtV1icPVb4rVVLQqFot7Rm5o6yJ7Am6ajau13NJ4LnU28iKkkcrodvCrVPKCGMLKTqQmXXoryHl16Yuccc1xWm696rhkAB9fqqF4cR3hblsezH+Nx5Yy12WmNe32ht1zqIkQ4tp1pIkExJwmFZ0Nr1RszA0CoYcSAGtAuECBi7MODiDwcQuEhWLLo2pVBLGkgYE4AT2rOWX3XT/jccj0Wt5WaJmKNXHmzfnvWA+Vxu6i+N2037Lzq1WV9Iw8ROXPqWC8pNWeCfx+P00lh0OaklouwM5Jx4YYd66LVS0VbLU2mC47ZcZAc0cWnhxG/sWq0dpRtJrhMA4xjuwVulptjjtOLRx2vovVctvjzGx3p1oa3139kqtV18ptzdUK5XzyynOt/RVPzCfS2LfVH+m/7Ln4+3X9m8r+U2kMhV74VM6+MrEN2xOEnEeBWuc+w+3P/AG3f8VjFextMh39Lh9FNYn7Nfpy+6vUgEhjGh2+60QB1DJV9XdHPq1AxjL5dhmAAILnXnHBoDRJccABKtWm10yakVHAVALwHr3ZwOEjNWtGaSoMs1SjLmX/ScCbz259GXAYNMCYzugHBa34c7jbVDWKyUBWizRUxJfUBAY57icKLIF2mJgE4nPBaLzrEtuxOf0juW6NOzThTP+q9J9OgcqXb0tQn5wtzKRm4VppW+0OZo1BylVDZaXsn4z91ZoUaV2MW5+u7Hrg49qnaEwq9RrAUgDw3rV2tpqU2tG0GEweEwPkB3KzRs1KN09/zWa+0DAnvAUuUdJha040Y72Sj/DjMR4rcCuz9FZadrYOCz2i9K9Q0NpqjQstKmyxOd0dNrZPmwL4Al0l28ye1Wf8AOUejYI669lavKvP28h3pedt9pZ2vR6m7Xuv6tiYOu2UfoFj/AM92w5WWzjrtYPyC8rqWps4HxSNrbxPers6PVBrrbpE0bGBvm0E4dcq2dcLQcxZW/wDuC7/614707ZkE96yC0jj81m3+zp/T1206btb2k0Klma8t9K8XU7of7LxF7E48D1RisOsVvBiparAfw0Xk/wBLgvMKOkIEXlnoaTDTN/5qTLU+Wvx7+nrrdZaoBvVqBIHq2ep9ayxnXF38RvZQ+9UrzQ6wNOJd4FL/AByn7XgfspM77avFPqPRna4v/iHsoU/q4qDtcD/Gq9lOzD5sK85dptvE9xUBpdh49yvf+2fxf06LXnWus6zEUbTVbJhzXsokPaRkLjAQd88l5edLWoHCpU6wSF19W3UniCJHMKnVoUdwx6itTlx+6l4cvqOfbpy1E3XVS1u91Td4Ek8gs1p1q6Nt2gIdF11ctAe7jdHqDvPFbTzKm7MDuVK0aEx2CwjmIPyV/LgTiznxHLuthLpJJMySScTzW70JorpIq1Mp2GCcYOZnJs7t8d+X/A3nC6zvC2VkszmMDSIjDA4R3q5c+GvFdOHhy77z3pZlZ7P5SqVjHR07OKuAL3ue5pNTEOEQZAwg4Kv0Z4eKo1dEyZEcwRl91598WXjPz/69nPlyZSTDwv2vWdluioKXROEhzQ4ubGbYJ7VSNUcVOho8sBwknkmbI72fkrM+PHxL4OO5zGSzy5u9yCYPIJIXZ89K9yHine5DxQhRdi9yCjPJCENieQ70diEIgSDyN3ihCptIP5eKbXHl3oQppd1NtQjcO9TbaDwHehCzZGplSNY8B3p9KeA70kKai9qfSu4DvT6R3BvehCmou6fSHg3vTvn3e9CFNNbqQqu4N70xWdwb3oQpqG6Ond7vejp3e73oQmp6Xd9pC0u4N7wn07uDfiQhTU9Lu+z84dwb8SkLS7g34kIU6z0dr7MWl3BvxI84d7vxJoU6z01LfZttbx7PxINtf7vxIQp1npd32PPKnu/EEedVPd+JCE64+jtl7Pzup7vxBSFrqe78QQhTrj6O19n57U934kjb6nu/EhCvTH0XPL2//9k="/>
          <p:cNvSpPr>
            <a:spLocks noChangeAspect="1" noChangeArrowheads="1"/>
          </p:cNvSpPr>
          <p:nvPr/>
        </p:nvSpPr>
        <p:spPr bwMode="auto">
          <a:xfrm>
            <a:off x="307975" y="-1127125"/>
            <a:ext cx="4762500" cy="2667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036764"/>
            <a:ext cx="5334000" cy="3667126"/>
          </a:xfrm>
          <a:prstGeom prst="rect">
            <a:avLst/>
          </a:prstGeom>
        </p:spPr>
      </p:pic>
    </p:spTree>
    <p:extLst>
      <p:ext uri="{BB962C8B-B14F-4D97-AF65-F5344CB8AC3E}">
        <p14:creationId xmlns:p14="http://schemas.microsoft.com/office/powerpoint/2010/main" val="1429986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Policies, Best Practices</a:t>
            </a:r>
          </a:p>
        </p:txBody>
      </p:sp>
      <p:sp>
        <p:nvSpPr>
          <p:cNvPr id="3" name="Content Placeholder 2"/>
          <p:cNvSpPr>
            <a:spLocks noGrp="1"/>
          </p:cNvSpPr>
          <p:nvPr>
            <p:ph idx="1"/>
          </p:nvPr>
        </p:nvSpPr>
        <p:spPr>
          <a:xfrm>
            <a:off x="856060" y="1371600"/>
            <a:ext cx="7678340" cy="5257800"/>
          </a:xfrm>
        </p:spPr>
        <p:txBody>
          <a:bodyPr>
            <a:normAutofit/>
          </a:bodyPr>
          <a:lstStyle/>
          <a:p>
            <a:pPr lvl="0"/>
            <a:r>
              <a:rPr lang="en-US" sz="2800" dirty="0"/>
              <a:t>Best Practices for church finances include the following policies: </a:t>
            </a:r>
          </a:p>
          <a:p>
            <a:pPr lvl="1"/>
            <a:r>
              <a:rPr lang="en-US" sz="2800" dirty="0"/>
              <a:t>Accountable reimbursement.</a:t>
            </a:r>
          </a:p>
          <a:p>
            <a:pPr lvl="1"/>
            <a:r>
              <a:rPr lang="en-US" sz="2800" dirty="0"/>
              <a:t>Credit Card use and reimbursement.</a:t>
            </a:r>
          </a:p>
          <a:p>
            <a:pPr lvl="1"/>
            <a:r>
              <a:rPr lang="en-US" sz="2800" dirty="0"/>
              <a:t>Gift Acceptance. </a:t>
            </a:r>
          </a:p>
          <a:p>
            <a:pPr lvl="1"/>
            <a:r>
              <a:rPr lang="en-US" sz="2800" dirty="0"/>
              <a:t>Investment.</a:t>
            </a:r>
          </a:p>
          <a:p>
            <a:pPr lvl="1"/>
            <a:r>
              <a:rPr lang="en-US" sz="2800" dirty="0"/>
              <a:t>Check writing / signing.</a:t>
            </a:r>
          </a:p>
          <a:p>
            <a:pPr lvl="1"/>
            <a:r>
              <a:rPr lang="en-US" sz="2800" dirty="0"/>
              <a:t>Finance review practices, internal or external audits/reviews.</a:t>
            </a:r>
          </a:p>
          <a:p>
            <a:pPr lvl="1"/>
            <a:r>
              <a:rPr lang="en-US" sz="2800" dirty="0"/>
              <a:t>Conflict of Interest.</a:t>
            </a:r>
          </a:p>
          <a:p>
            <a:pPr lvl="1"/>
            <a:r>
              <a:rPr lang="en-US" sz="2800" dirty="0"/>
              <a:t>Property use.</a:t>
            </a:r>
          </a:p>
          <a:p>
            <a:endParaRPr lang="en-US" dirty="0"/>
          </a:p>
        </p:txBody>
      </p:sp>
      <p:sp>
        <p:nvSpPr>
          <p:cNvPr id="4" name="Slide Number Placeholder 3"/>
          <p:cNvSpPr>
            <a:spLocks noGrp="1"/>
          </p:cNvSpPr>
          <p:nvPr>
            <p:ph type="sldNum" sz="quarter" idx="12"/>
          </p:nvPr>
        </p:nvSpPr>
        <p:spPr/>
        <p:txBody>
          <a:bodyPr/>
          <a:lstStyle/>
          <a:p>
            <a:fld id="{AE04C70E-94F3-419C-9934-39DE03547BFC}" type="slidenum">
              <a:rPr lang="en-US" smtClean="0"/>
              <a:pPr/>
              <a:t>39</a:t>
            </a:fld>
            <a:endParaRPr lang="en-US"/>
          </a:p>
        </p:txBody>
      </p:sp>
    </p:spTree>
    <p:extLst>
      <p:ext uri="{BB962C8B-B14F-4D97-AF65-F5344CB8AC3E}">
        <p14:creationId xmlns:p14="http://schemas.microsoft.com/office/powerpoint/2010/main" val="2283415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Contact Information</a:t>
            </a:r>
          </a:p>
        </p:txBody>
      </p:sp>
      <p:sp>
        <p:nvSpPr>
          <p:cNvPr id="3" name="Content Placeholder 2"/>
          <p:cNvSpPr>
            <a:spLocks noGrp="1"/>
          </p:cNvSpPr>
          <p:nvPr>
            <p:ph idx="1"/>
          </p:nvPr>
        </p:nvSpPr>
        <p:spPr>
          <a:xfrm>
            <a:off x="856060" y="1905000"/>
            <a:ext cx="7678340" cy="4343400"/>
          </a:xfrm>
        </p:spPr>
        <p:txBody>
          <a:bodyPr>
            <a:normAutofit/>
          </a:bodyPr>
          <a:lstStyle/>
          <a:p>
            <a:r>
              <a:rPr lang="en-US" sz="4400" dirty="0"/>
              <a:t>Edd – </a:t>
            </a:r>
            <a:r>
              <a:rPr lang="en-US" sz="4400" dirty="0">
                <a:solidFill>
                  <a:schemeClr val="accent1">
                    <a:lumMod val="50000"/>
                  </a:schemeClr>
                </a:solidFill>
                <a:highlight>
                  <a:srgbClr val="FFFF00"/>
                </a:highlight>
                <a:hlinkClick r:id="rId2">
                  <a:extLst>
                    <a:ext uri="{A12FA001-AC4F-418D-AE19-62706E023703}">
                      <ahyp:hlinkClr xmlns:ahyp="http://schemas.microsoft.com/office/drawing/2018/hyperlinkcolor" val="tx"/>
                    </a:ext>
                  </a:extLst>
                </a:hlinkClick>
              </a:rPr>
              <a:t>edd@breeden.us</a:t>
            </a:r>
            <a:endParaRPr lang="en-US" sz="4400" dirty="0">
              <a:solidFill>
                <a:schemeClr val="accent1">
                  <a:lumMod val="50000"/>
                </a:schemeClr>
              </a:solidFill>
              <a:highlight>
                <a:srgbClr val="FFFF00"/>
              </a:highlight>
            </a:endParaRPr>
          </a:p>
          <a:p>
            <a:r>
              <a:rPr lang="en-US" sz="4400" dirty="0"/>
              <a:t>Diane – </a:t>
            </a:r>
            <a:r>
              <a:rPr lang="en-US" sz="4400" dirty="0">
                <a:solidFill>
                  <a:schemeClr val="accent1">
                    <a:lumMod val="75000"/>
                  </a:schemeClr>
                </a:solidFill>
                <a:highlight>
                  <a:srgbClr val="FFFF00"/>
                </a:highlight>
                <a:hlinkClick r:id="rId3">
                  <a:extLst>
                    <a:ext uri="{A12FA001-AC4F-418D-AE19-62706E023703}">
                      <ahyp:hlinkClr xmlns:ahyp="http://schemas.microsoft.com/office/drawing/2018/hyperlinkcolor" val="tx"/>
                    </a:ext>
                  </a:extLst>
                </a:hlinkClick>
              </a:rPr>
              <a:t>rdtkcase@comcast.net</a:t>
            </a:r>
            <a:endParaRPr lang="en-US" sz="4400" dirty="0">
              <a:solidFill>
                <a:schemeClr val="accent1">
                  <a:lumMod val="75000"/>
                </a:schemeClr>
              </a:solidFill>
              <a:highlight>
                <a:srgbClr val="FFFF00"/>
              </a:highlight>
            </a:endParaRPr>
          </a:p>
          <a:p>
            <a:r>
              <a:rPr lang="en-US" sz="4400" dirty="0"/>
              <a:t>Presbytery Address</a:t>
            </a:r>
          </a:p>
          <a:p>
            <a:pPr lvl="1"/>
            <a:r>
              <a:rPr lang="en-US" sz="4400" dirty="0"/>
              <a:t>890 Meridian Way, </a:t>
            </a:r>
          </a:p>
          <a:p>
            <a:pPr lvl="2"/>
            <a:r>
              <a:rPr lang="en-US" sz="4100" dirty="0"/>
              <a:t>San Jose, Ca 95126</a:t>
            </a:r>
          </a:p>
          <a:p>
            <a:pPr lvl="1"/>
            <a:r>
              <a:rPr lang="en-US" sz="4400" dirty="0"/>
              <a:t>(408) 279-0220</a:t>
            </a:r>
          </a:p>
          <a:p>
            <a:endParaRPr lang="en-US" dirty="0"/>
          </a:p>
          <a:p>
            <a:endParaRPr lang="en-US" dirty="0"/>
          </a:p>
        </p:txBody>
      </p:sp>
      <p:sp>
        <p:nvSpPr>
          <p:cNvPr id="4" name="Slide Number Placeholder 3"/>
          <p:cNvSpPr>
            <a:spLocks noGrp="1"/>
          </p:cNvSpPr>
          <p:nvPr>
            <p:ph type="sldNum" sz="quarter" idx="12"/>
          </p:nvPr>
        </p:nvSpPr>
        <p:spPr/>
        <p:txBody>
          <a:bodyPr/>
          <a:lstStyle/>
          <a:p>
            <a:fld id="{AE04C70E-94F3-419C-9934-39DE03547BFC}" type="slidenum">
              <a:rPr lang="en-US" smtClean="0"/>
              <a:pPr/>
              <a:t>4</a:t>
            </a:fld>
            <a:endParaRPr lang="en-US"/>
          </a:p>
        </p:txBody>
      </p:sp>
    </p:spTree>
    <p:extLst>
      <p:ext uri="{BB962C8B-B14F-4D97-AF65-F5344CB8AC3E}">
        <p14:creationId xmlns:p14="http://schemas.microsoft.com/office/powerpoint/2010/main" val="1259982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618518"/>
            <a:ext cx="7429499" cy="829282"/>
          </a:xfrm>
        </p:spPr>
        <p:txBody>
          <a:bodyPr>
            <a:normAutofit/>
          </a:bodyPr>
          <a:lstStyle/>
          <a:p>
            <a:r>
              <a:rPr lang="en-US" sz="4400" b="1" dirty="0"/>
              <a:t>ANNUAL FINANCIAL REVIEW</a:t>
            </a:r>
          </a:p>
        </p:txBody>
      </p:sp>
      <p:sp>
        <p:nvSpPr>
          <p:cNvPr id="3" name="Content Placeholder 2"/>
          <p:cNvSpPr>
            <a:spLocks noGrp="1"/>
          </p:cNvSpPr>
          <p:nvPr>
            <p:ph idx="1"/>
          </p:nvPr>
        </p:nvSpPr>
        <p:spPr>
          <a:xfrm>
            <a:off x="856060" y="1600200"/>
            <a:ext cx="7429499" cy="4876800"/>
          </a:xfrm>
        </p:spPr>
        <p:txBody>
          <a:bodyPr>
            <a:normAutofit/>
          </a:bodyPr>
          <a:lstStyle/>
          <a:p>
            <a:pPr lvl="0"/>
            <a:r>
              <a:rPr lang="en-US" sz="2800" b="1" dirty="0"/>
              <a:t>A financial review </a:t>
            </a:r>
            <a:r>
              <a:rPr lang="en-US" sz="2800" dirty="0"/>
              <a:t>of all financial books and records shall be conducted every year by a public accountant </a:t>
            </a:r>
            <a:r>
              <a:rPr lang="en-US" sz="2800" b="1" dirty="0"/>
              <a:t>or a committee of members versed in accounting procedures. </a:t>
            </a:r>
            <a:r>
              <a:rPr lang="en-US" sz="2800" dirty="0"/>
              <a:t>Reviewers should not be related to the treasurer.</a:t>
            </a:r>
          </a:p>
          <a:p>
            <a:r>
              <a:rPr lang="en-US" sz="2800" dirty="0"/>
              <a:t>Goal to prevent Fraud and to improve practices.</a:t>
            </a:r>
          </a:p>
          <a:p>
            <a:r>
              <a:rPr lang="en-US" sz="3600" dirty="0"/>
              <a:t>Smaller churches could connect with others to do each other’s reviews.</a:t>
            </a:r>
          </a:p>
        </p:txBody>
      </p:sp>
      <p:sp>
        <p:nvSpPr>
          <p:cNvPr id="4" name="Slide Number Placeholder 3"/>
          <p:cNvSpPr>
            <a:spLocks noGrp="1"/>
          </p:cNvSpPr>
          <p:nvPr>
            <p:ph type="sldNum" sz="quarter" idx="12"/>
          </p:nvPr>
        </p:nvSpPr>
        <p:spPr/>
        <p:txBody>
          <a:bodyPr/>
          <a:lstStyle/>
          <a:p>
            <a:fld id="{AE04C70E-94F3-419C-9934-39DE03547BFC}"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533400"/>
            <a:ext cx="7429499" cy="914400"/>
          </a:xfrm>
        </p:spPr>
        <p:txBody>
          <a:bodyPr>
            <a:normAutofit/>
          </a:bodyPr>
          <a:lstStyle/>
          <a:p>
            <a:r>
              <a:rPr lang="en-US" sz="4400" b="1" dirty="0"/>
              <a:t>Investment Policy</a:t>
            </a:r>
          </a:p>
        </p:txBody>
      </p:sp>
      <p:sp>
        <p:nvSpPr>
          <p:cNvPr id="3" name="Content Placeholder 2"/>
          <p:cNvSpPr>
            <a:spLocks noGrp="1"/>
          </p:cNvSpPr>
          <p:nvPr>
            <p:ph idx="1"/>
          </p:nvPr>
        </p:nvSpPr>
        <p:spPr>
          <a:xfrm>
            <a:off x="856060" y="1447800"/>
            <a:ext cx="7429499" cy="5029199"/>
          </a:xfrm>
        </p:spPr>
        <p:txBody>
          <a:bodyPr>
            <a:normAutofit/>
          </a:bodyPr>
          <a:lstStyle/>
          <a:p>
            <a:r>
              <a:rPr lang="en-US" sz="2800" dirty="0"/>
              <a:t>Describes who is responsible for investing.</a:t>
            </a:r>
          </a:p>
          <a:p>
            <a:r>
              <a:rPr lang="en-US" sz="2800" dirty="0"/>
              <a:t>States the objectives and the strategies of investing.</a:t>
            </a:r>
          </a:p>
          <a:p>
            <a:r>
              <a:rPr lang="en-US" sz="2800" dirty="0"/>
              <a:t>Describes the level of risk the church is willing to take.</a:t>
            </a:r>
          </a:p>
          <a:p>
            <a:r>
              <a:rPr lang="en-US" sz="2800" dirty="0"/>
              <a:t>Lists the Asset Allocation parameters for Cash, /Fixed Income, and Equity Assets.</a:t>
            </a:r>
          </a:p>
          <a:p>
            <a:r>
              <a:rPr lang="en-US" sz="2800" dirty="0"/>
              <a:t>Lists specifically any acceptable and non- acceptable investments.</a:t>
            </a:r>
          </a:p>
          <a:p>
            <a:r>
              <a:rPr lang="en-US" sz="2800" dirty="0"/>
              <a:t>Delineates the Spending Policy and who and why these can be overridden.</a:t>
            </a:r>
          </a:p>
          <a:p>
            <a:endParaRPr lang="en-US" dirty="0"/>
          </a:p>
        </p:txBody>
      </p:sp>
      <p:sp>
        <p:nvSpPr>
          <p:cNvPr id="4" name="Slide Number Placeholder 3"/>
          <p:cNvSpPr>
            <a:spLocks noGrp="1"/>
          </p:cNvSpPr>
          <p:nvPr>
            <p:ph type="sldNum" sz="quarter" idx="12"/>
          </p:nvPr>
        </p:nvSpPr>
        <p:spPr/>
        <p:txBody>
          <a:bodyPr/>
          <a:lstStyle/>
          <a:p>
            <a:fld id="{AE04C70E-94F3-419C-9934-39DE03547BFC}" type="slidenum">
              <a:rPr lang="en-US" smtClean="0"/>
              <a:pPr/>
              <a:t>41</a:t>
            </a:fld>
            <a:endParaRPr lang="en-US"/>
          </a:p>
        </p:txBody>
      </p:sp>
    </p:spTree>
    <p:extLst>
      <p:ext uri="{BB962C8B-B14F-4D97-AF65-F5344CB8AC3E}">
        <p14:creationId xmlns:p14="http://schemas.microsoft.com/office/powerpoint/2010/main" val="12085872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GIFT ACCEPTANCE POLICY</a:t>
            </a:r>
          </a:p>
        </p:txBody>
      </p:sp>
      <p:sp>
        <p:nvSpPr>
          <p:cNvPr id="3" name="Content Placeholder 2"/>
          <p:cNvSpPr>
            <a:spLocks noGrp="1"/>
          </p:cNvSpPr>
          <p:nvPr>
            <p:ph idx="1"/>
          </p:nvPr>
        </p:nvSpPr>
        <p:spPr/>
        <p:txBody>
          <a:bodyPr>
            <a:normAutofit/>
          </a:bodyPr>
          <a:lstStyle/>
          <a:p>
            <a:r>
              <a:rPr lang="en-US" sz="2800" dirty="0"/>
              <a:t>What you will receive and what you won’t.</a:t>
            </a:r>
          </a:p>
          <a:p>
            <a:r>
              <a:rPr lang="en-US" sz="2800" dirty="0"/>
              <a:t>How the Church handles money they do receive.</a:t>
            </a:r>
          </a:p>
          <a:p>
            <a:r>
              <a:rPr lang="en-US" sz="2800" dirty="0"/>
              <a:t>What a donor needs to do to restrict the use of their gift. </a:t>
            </a:r>
          </a:p>
          <a:p>
            <a:r>
              <a:rPr lang="en-US" sz="2800" dirty="0"/>
              <a:t>How the Session will handle Restricted Funds. </a:t>
            </a:r>
          </a:p>
          <a:p>
            <a:r>
              <a:rPr lang="en-US" sz="2800" dirty="0"/>
              <a:t>How donors can give to the church in their wills. </a:t>
            </a:r>
          </a:p>
          <a:p>
            <a:r>
              <a:rPr lang="en-US" sz="2800" dirty="0"/>
              <a:t>What the church does with money given “in memory of?”</a:t>
            </a:r>
          </a:p>
          <a:p>
            <a:r>
              <a:rPr lang="en-US" sz="2800" dirty="0"/>
              <a:t>Setting a timeline for designated funds. </a:t>
            </a:r>
            <a:endParaRPr lang="en-US" dirty="0"/>
          </a:p>
        </p:txBody>
      </p:sp>
      <p:sp>
        <p:nvSpPr>
          <p:cNvPr id="4" name="Slide Number Placeholder 3"/>
          <p:cNvSpPr>
            <a:spLocks noGrp="1"/>
          </p:cNvSpPr>
          <p:nvPr>
            <p:ph type="sldNum" sz="quarter" idx="12"/>
          </p:nvPr>
        </p:nvSpPr>
        <p:spPr/>
        <p:txBody>
          <a:bodyPr/>
          <a:lstStyle/>
          <a:p>
            <a:fld id="{AE04C70E-94F3-419C-9934-39DE03547BFC}"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STATEMENT OF FINANCIAL POSITION</a:t>
            </a:r>
          </a:p>
        </p:txBody>
      </p:sp>
      <p:sp>
        <p:nvSpPr>
          <p:cNvPr id="3" name="Content Placeholder 2"/>
          <p:cNvSpPr>
            <a:spLocks noGrp="1"/>
          </p:cNvSpPr>
          <p:nvPr>
            <p:ph idx="1"/>
          </p:nvPr>
        </p:nvSpPr>
        <p:spPr>
          <a:xfrm>
            <a:off x="856060" y="1981200"/>
            <a:ext cx="7429499" cy="4419599"/>
          </a:xfrm>
        </p:spPr>
        <p:txBody>
          <a:bodyPr>
            <a:normAutofit fontScale="85000" lnSpcReduction="20000"/>
          </a:bodyPr>
          <a:lstStyle/>
          <a:p>
            <a:r>
              <a:rPr lang="en-US" sz="4000" dirty="0"/>
              <a:t>Also called – the Balance Sheet </a:t>
            </a:r>
          </a:p>
          <a:p>
            <a:r>
              <a:rPr lang="en-US" sz="4000" dirty="0"/>
              <a:t>Lots of discussion, detail, why?? </a:t>
            </a:r>
          </a:p>
          <a:p>
            <a:r>
              <a:rPr lang="en-US" sz="4000" dirty="0"/>
              <a:t>Etc.  </a:t>
            </a:r>
          </a:p>
          <a:p>
            <a:r>
              <a:rPr lang="en-US" sz="4000" dirty="0"/>
              <a:t>Assets and Liabilities</a:t>
            </a:r>
          </a:p>
          <a:p>
            <a:r>
              <a:rPr lang="en-US" sz="4000" dirty="0"/>
              <a:t>Restricted Accounts</a:t>
            </a:r>
          </a:p>
          <a:p>
            <a:r>
              <a:rPr lang="en-US" sz="4000" dirty="0"/>
              <a:t>No co-mingling. </a:t>
            </a:r>
          </a:p>
          <a:p>
            <a:r>
              <a:rPr lang="en-US" sz="4000" dirty="0"/>
              <a:t>Notes related to restrictions, history, amounts, uses</a:t>
            </a:r>
          </a:p>
          <a:p>
            <a:r>
              <a:rPr lang="en-US" sz="3600" dirty="0"/>
              <a:t>Treatment of Church buildings</a:t>
            </a:r>
          </a:p>
          <a:p>
            <a:pPr lvl="1"/>
            <a:r>
              <a:rPr lang="en-US" sz="3300" dirty="0"/>
              <a:t>Manse</a:t>
            </a:r>
          </a:p>
        </p:txBody>
      </p:sp>
      <p:sp>
        <p:nvSpPr>
          <p:cNvPr id="4" name="Slide Number Placeholder 3"/>
          <p:cNvSpPr>
            <a:spLocks noGrp="1"/>
          </p:cNvSpPr>
          <p:nvPr>
            <p:ph type="sldNum" sz="quarter" idx="12"/>
          </p:nvPr>
        </p:nvSpPr>
        <p:spPr/>
        <p:txBody>
          <a:bodyPr/>
          <a:lstStyle/>
          <a:p>
            <a:fld id="{AE04C70E-94F3-419C-9934-39DE03547BFC}" type="slidenum">
              <a:rPr lang="en-US" smtClean="0"/>
              <a:pPr/>
              <a:t>43</a:t>
            </a:fld>
            <a:endParaRPr lang="en-US"/>
          </a:p>
        </p:txBody>
      </p:sp>
    </p:spTree>
    <p:extLst>
      <p:ext uri="{BB962C8B-B14F-4D97-AF65-F5344CB8AC3E}">
        <p14:creationId xmlns:p14="http://schemas.microsoft.com/office/powerpoint/2010/main" val="2932879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0"/>
            <a:ext cx="7429499" cy="1143000"/>
          </a:xfrm>
        </p:spPr>
        <p:txBody>
          <a:bodyPr>
            <a:normAutofit/>
          </a:bodyPr>
          <a:lstStyle/>
          <a:p>
            <a:r>
              <a:rPr lang="en-US" sz="4800" b="1" dirty="0"/>
              <a:t>Funds with restrictions</a:t>
            </a:r>
          </a:p>
        </p:txBody>
      </p:sp>
      <p:sp>
        <p:nvSpPr>
          <p:cNvPr id="3" name="Content Placeholder 2"/>
          <p:cNvSpPr>
            <a:spLocks noGrp="1"/>
          </p:cNvSpPr>
          <p:nvPr>
            <p:ph idx="1"/>
          </p:nvPr>
        </p:nvSpPr>
        <p:spPr>
          <a:xfrm>
            <a:off x="1143000" y="1600200"/>
            <a:ext cx="7848600" cy="4876800"/>
          </a:xfrm>
        </p:spPr>
        <p:txBody>
          <a:bodyPr>
            <a:noAutofit/>
          </a:bodyPr>
          <a:lstStyle/>
          <a:p>
            <a:r>
              <a:rPr lang="en-US" sz="3200" dirty="0"/>
              <a:t>Funds with Donor Restrictions</a:t>
            </a:r>
          </a:p>
          <a:p>
            <a:pPr lvl="1"/>
            <a:r>
              <a:rPr lang="en-US" sz="2400" dirty="0"/>
              <a:t>Session approve before check is deposited</a:t>
            </a:r>
          </a:p>
          <a:p>
            <a:pPr lvl="1"/>
            <a:r>
              <a:rPr lang="en-US" sz="2400" dirty="0"/>
              <a:t>Session to work with giver, where possible, to set </a:t>
            </a:r>
          </a:p>
          <a:p>
            <a:pPr lvl="2"/>
            <a:r>
              <a:rPr lang="en-US" sz="2400" dirty="0"/>
              <a:t>A clarification on the use of funds, i.e. broaden the use</a:t>
            </a:r>
          </a:p>
          <a:p>
            <a:pPr lvl="2"/>
            <a:r>
              <a:rPr lang="en-US" sz="2400" dirty="0"/>
              <a:t>A length of time on the use of funds</a:t>
            </a:r>
          </a:p>
          <a:p>
            <a:pPr lvl="2"/>
            <a:r>
              <a:rPr lang="en-US" sz="2400" dirty="0"/>
              <a:t>What will be done with any funds left in the account when time is up</a:t>
            </a:r>
          </a:p>
          <a:p>
            <a:r>
              <a:rPr lang="en-US" sz="3200" dirty="0"/>
              <a:t>Funds without Donor Restrictions</a:t>
            </a:r>
          </a:p>
          <a:p>
            <a:pPr lvl="1"/>
            <a:r>
              <a:rPr lang="en-US" sz="2400" dirty="0"/>
              <a:t>General Funds</a:t>
            </a:r>
          </a:p>
          <a:p>
            <a:pPr lvl="1"/>
            <a:r>
              <a:rPr lang="en-US" sz="2400" dirty="0"/>
              <a:t>Funds Restricted by Session</a:t>
            </a:r>
          </a:p>
          <a:p>
            <a:endParaRPr lang="en-US" sz="2400" dirty="0"/>
          </a:p>
        </p:txBody>
      </p:sp>
      <p:sp>
        <p:nvSpPr>
          <p:cNvPr id="4" name="Slide Number Placeholder 3"/>
          <p:cNvSpPr>
            <a:spLocks noGrp="1"/>
          </p:cNvSpPr>
          <p:nvPr>
            <p:ph type="sldNum" sz="quarter" idx="12"/>
          </p:nvPr>
        </p:nvSpPr>
        <p:spPr/>
        <p:txBody>
          <a:bodyPr/>
          <a:lstStyle/>
          <a:p>
            <a:fld id="{AE04C70E-94F3-419C-9934-39DE03547BFC}"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458200" cy="1222375"/>
          </a:xfrm>
        </p:spPr>
        <p:txBody>
          <a:bodyPr>
            <a:normAutofit/>
          </a:bodyPr>
          <a:lstStyle/>
          <a:p>
            <a:pPr algn="ctr"/>
            <a:r>
              <a:rPr lang="en-US" b="1" dirty="0"/>
              <a:t>ANNUAL FILINGS</a:t>
            </a:r>
          </a:p>
        </p:txBody>
      </p:sp>
      <p:sp>
        <p:nvSpPr>
          <p:cNvPr id="3" name="Slide Number Placeholder 2"/>
          <p:cNvSpPr>
            <a:spLocks noGrp="1"/>
          </p:cNvSpPr>
          <p:nvPr>
            <p:ph type="sldNum" sz="quarter" idx="12"/>
          </p:nvPr>
        </p:nvSpPr>
        <p:spPr/>
        <p:txBody>
          <a:bodyPr/>
          <a:lstStyle/>
          <a:p>
            <a:fld id="{AE04C70E-94F3-419C-9934-39DE03547BFC}" type="slidenum">
              <a:rPr lang="en-US" smtClean="0"/>
              <a:pPr/>
              <a:t>45</a:t>
            </a:fld>
            <a:endParaRPr lang="en-US"/>
          </a:p>
        </p:txBody>
      </p:sp>
      <p:sp>
        <p:nvSpPr>
          <p:cNvPr id="5" name="Subtitle 2"/>
          <p:cNvSpPr txBox="1">
            <a:spLocks/>
          </p:cNvSpPr>
          <p:nvPr/>
        </p:nvSpPr>
        <p:spPr>
          <a:xfrm>
            <a:off x="6553200" y="4419600"/>
            <a:ext cx="2286000" cy="914400"/>
          </a:xfrm>
          <a:prstGeom prst="rect">
            <a:avLst/>
          </a:prstGeom>
        </p:spPr>
        <p:txBody>
          <a:bodyPr vert="horz" anchor="b">
            <a:norm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5200" y="2428874"/>
            <a:ext cx="5080000" cy="3810000"/>
          </a:xfrm>
          <a:prstGeom prst="rect">
            <a:avLst/>
          </a:prstGeom>
        </p:spPr>
      </p:pic>
    </p:spTree>
    <p:extLst>
      <p:ext uri="{BB962C8B-B14F-4D97-AF65-F5344CB8AC3E}">
        <p14:creationId xmlns:p14="http://schemas.microsoft.com/office/powerpoint/2010/main" val="41522264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618518"/>
            <a:ext cx="7429499" cy="981682"/>
          </a:xfrm>
        </p:spPr>
        <p:txBody>
          <a:bodyPr>
            <a:noAutofit/>
          </a:bodyPr>
          <a:lstStyle/>
          <a:p>
            <a:r>
              <a:rPr lang="en-US" sz="6600" b="1" dirty="0"/>
              <a:t>VARIOUS FORMS</a:t>
            </a:r>
          </a:p>
        </p:txBody>
      </p:sp>
      <p:sp>
        <p:nvSpPr>
          <p:cNvPr id="3" name="Content Placeholder 2"/>
          <p:cNvSpPr>
            <a:spLocks noGrp="1"/>
          </p:cNvSpPr>
          <p:nvPr>
            <p:ph idx="1"/>
          </p:nvPr>
        </p:nvSpPr>
        <p:spPr>
          <a:xfrm>
            <a:off x="381000" y="1676400"/>
            <a:ext cx="8610600" cy="4876800"/>
          </a:xfrm>
        </p:spPr>
        <p:txBody>
          <a:bodyPr>
            <a:normAutofit/>
          </a:bodyPr>
          <a:lstStyle/>
          <a:p>
            <a:r>
              <a:rPr lang="en-US" sz="3600" dirty="0"/>
              <a:t>Payroll Forms like 940, 941, DE 9, D9C</a:t>
            </a:r>
          </a:p>
          <a:p>
            <a:r>
              <a:rPr lang="en-US" sz="3600" dirty="0"/>
              <a:t>Statement of Information, Secretary of State</a:t>
            </a:r>
          </a:p>
          <a:p>
            <a:pPr lvl="1"/>
            <a:r>
              <a:rPr lang="en-US" sz="2800" dirty="0"/>
              <a:t>Businessfilings.sos.ca.gov and search for your church</a:t>
            </a:r>
          </a:p>
          <a:p>
            <a:r>
              <a:rPr lang="en-US" sz="3600" dirty="0"/>
              <a:t>Form 571L Business Property Statement</a:t>
            </a:r>
          </a:p>
          <a:p>
            <a:pPr lvl="1"/>
            <a:r>
              <a:rPr lang="en-US" sz="2800" dirty="0"/>
              <a:t>Lists property owned by the church</a:t>
            </a:r>
          </a:p>
          <a:p>
            <a:pPr lvl="1"/>
            <a:r>
              <a:rPr lang="en-US" sz="2800" dirty="0"/>
              <a:t>Including furniture, landscaping, etc. </a:t>
            </a:r>
          </a:p>
          <a:p>
            <a:pPr lvl="1"/>
            <a:r>
              <a:rPr lang="en-US" sz="2800" dirty="0"/>
              <a:t>It is another form of tax and they will send you a bill.</a:t>
            </a:r>
          </a:p>
          <a:p>
            <a:r>
              <a:rPr lang="en-US" sz="3600" dirty="0"/>
              <a:t>Tax forms like 990 if you have Unrelated Business Income.</a:t>
            </a:r>
          </a:p>
          <a:p>
            <a:endParaRPr lang="en-US" dirty="0"/>
          </a:p>
          <a:p>
            <a:endParaRPr lang="en-US" dirty="0"/>
          </a:p>
        </p:txBody>
      </p:sp>
      <p:sp>
        <p:nvSpPr>
          <p:cNvPr id="4" name="Slide Number Placeholder 3"/>
          <p:cNvSpPr>
            <a:spLocks noGrp="1"/>
          </p:cNvSpPr>
          <p:nvPr>
            <p:ph type="sldNum" sz="quarter" idx="12"/>
          </p:nvPr>
        </p:nvSpPr>
        <p:spPr/>
        <p:txBody>
          <a:bodyPr/>
          <a:lstStyle/>
          <a:p>
            <a:fld id="{AE04C70E-94F3-419C-9934-39DE03547BFC}" type="slidenum">
              <a:rPr lang="en-US" smtClean="0"/>
              <a:pPr/>
              <a:t>46</a:t>
            </a:fld>
            <a:endParaRPr lang="en-US"/>
          </a:p>
        </p:txBody>
      </p:sp>
    </p:spTree>
    <p:extLst>
      <p:ext uri="{BB962C8B-B14F-4D97-AF65-F5344CB8AC3E}">
        <p14:creationId xmlns:p14="http://schemas.microsoft.com/office/powerpoint/2010/main" val="6214298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618518"/>
            <a:ext cx="7429499" cy="935644"/>
          </a:xfrm>
        </p:spPr>
        <p:txBody>
          <a:bodyPr>
            <a:noAutofit/>
          </a:bodyPr>
          <a:lstStyle/>
          <a:p>
            <a:r>
              <a:rPr lang="en-US" sz="6600" b="1" dirty="0"/>
              <a:t>EXEMPTIONS</a:t>
            </a:r>
          </a:p>
        </p:txBody>
      </p:sp>
      <p:sp>
        <p:nvSpPr>
          <p:cNvPr id="3" name="Content Placeholder 2"/>
          <p:cNvSpPr>
            <a:spLocks noGrp="1"/>
          </p:cNvSpPr>
          <p:nvPr>
            <p:ph idx="1"/>
          </p:nvPr>
        </p:nvSpPr>
        <p:spPr>
          <a:xfrm>
            <a:off x="304800" y="1676400"/>
            <a:ext cx="8686800" cy="4648200"/>
          </a:xfrm>
        </p:spPr>
        <p:txBody>
          <a:bodyPr>
            <a:normAutofit/>
          </a:bodyPr>
          <a:lstStyle/>
          <a:p>
            <a:r>
              <a:rPr lang="en-US" sz="3600" b="1" dirty="0"/>
              <a:t>Religious Exemption, 267-S</a:t>
            </a:r>
            <a:r>
              <a:rPr lang="en-US" sz="3600" dirty="0"/>
              <a:t>,</a:t>
            </a:r>
            <a:r>
              <a:rPr lang="en-US" dirty="0"/>
              <a:t> </a:t>
            </a:r>
          </a:p>
          <a:p>
            <a:pPr lvl="1"/>
            <a:r>
              <a:rPr lang="en-US" sz="2100" dirty="0"/>
              <a:t>all churches file annually, </a:t>
            </a:r>
          </a:p>
          <a:p>
            <a:pPr lvl="1"/>
            <a:r>
              <a:rPr lang="en-US" sz="2400" dirty="0"/>
              <a:t>One Question; are you still a church, i.e. religious purposes?</a:t>
            </a:r>
          </a:p>
          <a:p>
            <a:r>
              <a:rPr lang="en-US" sz="3600" b="1" dirty="0"/>
              <a:t>Welfare Exemption, 267 / 267-A</a:t>
            </a:r>
            <a:r>
              <a:rPr lang="en-US" b="1" dirty="0"/>
              <a:t>, </a:t>
            </a:r>
          </a:p>
          <a:p>
            <a:r>
              <a:rPr lang="en-US" sz="2400" dirty="0"/>
              <a:t>church who allows other organizations to use space or rent space must file this annually, </a:t>
            </a:r>
          </a:p>
          <a:p>
            <a:r>
              <a:rPr lang="en-US" sz="3600" b="1" dirty="0"/>
              <a:t>Supplemental Form, 267-O</a:t>
            </a:r>
            <a:r>
              <a:rPr lang="en-US" b="1" dirty="0"/>
              <a:t>, </a:t>
            </a:r>
            <a:r>
              <a:rPr lang="en-US" sz="2400" dirty="0"/>
              <a:t>church who allows other organizations to use space or rent space must file this annually, </a:t>
            </a:r>
          </a:p>
          <a:p>
            <a:r>
              <a:rPr lang="en-US" sz="3600" b="1" dirty="0"/>
              <a:t>Church Exemption</a:t>
            </a:r>
            <a:r>
              <a:rPr lang="en-US" sz="3600" dirty="0"/>
              <a:t>, </a:t>
            </a:r>
            <a:r>
              <a:rPr lang="en-US" sz="3600" b="1" dirty="0"/>
              <a:t>262– AH, </a:t>
            </a:r>
            <a:r>
              <a:rPr lang="en-US" sz="2400" dirty="0"/>
              <a:t>any church that does not have its own building but is renting space.</a:t>
            </a:r>
          </a:p>
          <a:p>
            <a:endParaRPr lang="en-US" sz="1050" dirty="0"/>
          </a:p>
        </p:txBody>
      </p:sp>
      <p:sp>
        <p:nvSpPr>
          <p:cNvPr id="4" name="Slide Number Placeholder 3"/>
          <p:cNvSpPr>
            <a:spLocks noGrp="1"/>
          </p:cNvSpPr>
          <p:nvPr>
            <p:ph type="sldNum" sz="quarter" idx="12"/>
          </p:nvPr>
        </p:nvSpPr>
        <p:spPr/>
        <p:txBody>
          <a:bodyPr/>
          <a:lstStyle/>
          <a:p>
            <a:fld id="{AE04C70E-94F3-419C-9934-39DE03547BFC}" type="slidenum">
              <a:rPr lang="en-US" smtClean="0"/>
              <a:pPr/>
              <a:t>47</a:t>
            </a:fld>
            <a:endParaRPr lang="en-US"/>
          </a:p>
        </p:txBody>
      </p:sp>
    </p:spTree>
    <p:extLst>
      <p:ext uri="{BB962C8B-B14F-4D97-AF65-F5344CB8AC3E}">
        <p14:creationId xmlns:p14="http://schemas.microsoft.com/office/powerpoint/2010/main" val="16272929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618518"/>
            <a:ext cx="7429499" cy="935644"/>
          </a:xfrm>
        </p:spPr>
        <p:txBody>
          <a:bodyPr>
            <a:noAutofit/>
          </a:bodyPr>
          <a:lstStyle/>
          <a:p>
            <a:r>
              <a:rPr lang="en-US" sz="6600" b="1" dirty="0"/>
              <a:t>FILING EXEMPTIONS</a:t>
            </a:r>
          </a:p>
        </p:txBody>
      </p:sp>
      <p:sp>
        <p:nvSpPr>
          <p:cNvPr id="3" name="Content Placeholder 2"/>
          <p:cNvSpPr>
            <a:spLocks noGrp="1"/>
          </p:cNvSpPr>
          <p:nvPr>
            <p:ph idx="1"/>
          </p:nvPr>
        </p:nvSpPr>
        <p:spPr>
          <a:xfrm>
            <a:off x="533400" y="2057400"/>
            <a:ext cx="8458200" cy="4267200"/>
          </a:xfrm>
        </p:spPr>
        <p:txBody>
          <a:bodyPr>
            <a:normAutofit/>
          </a:bodyPr>
          <a:lstStyle/>
          <a:p>
            <a:r>
              <a:rPr lang="en-US" sz="3600" dirty="0">
                <a:hlinkClick r:id="rId2"/>
              </a:rPr>
              <a:t>https://www.capropeforms.org/counties/</a:t>
            </a:r>
            <a:endParaRPr lang="en-US" sz="3600" dirty="0"/>
          </a:p>
          <a:p>
            <a:pPr marL="0" indent="0">
              <a:buNone/>
            </a:pPr>
            <a:endParaRPr lang="en-US" sz="1000" dirty="0"/>
          </a:p>
          <a:p>
            <a:r>
              <a:rPr lang="en-US" sz="4800" b="1" dirty="0"/>
              <a:t>Monterey – co.Monterey.ca.us</a:t>
            </a:r>
          </a:p>
          <a:p>
            <a:r>
              <a:rPr lang="en-US" sz="4800" b="1" dirty="0"/>
              <a:t>San Benito – cosb.us</a:t>
            </a:r>
          </a:p>
          <a:p>
            <a:r>
              <a:rPr lang="en-US" sz="4800" b="1" dirty="0"/>
              <a:t>Santa Clara – sccassessor.org</a:t>
            </a:r>
          </a:p>
          <a:p>
            <a:r>
              <a:rPr lang="en-US" sz="4800" b="1" dirty="0"/>
              <a:t>Santa Cruz – co.santa-cruz.ca.us</a:t>
            </a:r>
          </a:p>
        </p:txBody>
      </p:sp>
      <p:sp>
        <p:nvSpPr>
          <p:cNvPr id="4" name="Slide Number Placeholder 3"/>
          <p:cNvSpPr>
            <a:spLocks noGrp="1"/>
          </p:cNvSpPr>
          <p:nvPr>
            <p:ph type="sldNum" sz="quarter" idx="12"/>
          </p:nvPr>
        </p:nvSpPr>
        <p:spPr/>
        <p:txBody>
          <a:bodyPr/>
          <a:lstStyle/>
          <a:p>
            <a:fld id="{AE04C70E-94F3-419C-9934-39DE03547BFC}" type="slidenum">
              <a:rPr lang="en-US" smtClean="0"/>
              <a:pPr/>
              <a:t>48</a:t>
            </a:fld>
            <a:endParaRPr lang="en-US"/>
          </a:p>
        </p:txBody>
      </p:sp>
    </p:spTree>
    <p:extLst>
      <p:ext uri="{BB962C8B-B14F-4D97-AF65-F5344CB8AC3E}">
        <p14:creationId xmlns:p14="http://schemas.microsoft.com/office/powerpoint/2010/main" val="9134224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618518"/>
            <a:ext cx="7429499" cy="905482"/>
          </a:xfrm>
        </p:spPr>
        <p:txBody>
          <a:bodyPr>
            <a:normAutofit/>
          </a:bodyPr>
          <a:lstStyle/>
          <a:p>
            <a:r>
              <a:rPr lang="en-US" sz="4400" b="1" dirty="0"/>
              <a:t>ANNUAL STATISTICAL REPORT</a:t>
            </a:r>
          </a:p>
        </p:txBody>
      </p:sp>
      <p:sp>
        <p:nvSpPr>
          <p:cNvPr id="3" name="Content Placeholder 2"/>
          <p:cNvSpPr>
            <a:spLocks noGrp="1"/>
          </p:cNvSpPr>
          <p:nvPr>
            <p:ph idx="1"/>
          </p:nvPr>
        </p:nvSpPr>
        <p:spPr>
          <a:xfrm>
            <a:off x="533400" y="1676400"/>
            <a:ext cx="7924800" cy="4572000"/>
          </a:xfrm>
        </p:spPr>
        <p:txBody>
          <a:bodyPr>
            <a:normAutofit lnSpcReduction="10000"/>
          </a:bodyPr>
          <a:lstStyle/>
          <a:p>
            <a:r>
              <a:rPr lang="en-US" sz="3600" b="1" dirty="0"/>
              <a:t>Clerk is responsible but …</a:t>
            </a:r>
          </a:p>
          <a:p>
            <a:pPr lvl="3"/>
            <a:r>
              <a:rPr lang="en-US" sz="2850" b="1" dirty="0"/>
              <a:t>they need numbers</a:t>
            </a:r>
          </a:p>
          <a:p>
            <a:r>
              <a:rPr lang="en-US" sz="2800" b="1" dirty="0"/>
              <a:t>Value Now – gives info to the middle governing bodies.</a:t>
            </a:r>
          </a:p>
          <a:p>
            <a:r>
              <a:rPr lang="en-US" sz="2800" b="1" dirty="0"/>
              <a:t>Value Future – helps you and your pastors evaluate.</a:t>
            </a:r>
          </a:p>
          <a:p>
            <a:r>
              <a:rPr lang="en-US" sz="2800" b="1" dirty="0"/>
              <a:t>Round numbers to nearest hundreds.</a:t>
            </a:r>
          </a:p>
          <a:p>
            <a:r>
              <a:rPr lang="en-US" sz="2800" b="1" dirty="0"/>
              <a:t>Estimate as best you can.</a:t>
            </a:r>
          </a:p>
          <a:p>
            <a:r>
              <a:rPr lang="en-US" sz="2800" b="1" dirty="0"/>
              <a:t>Make sure to print before submitting.</a:t>
            </a:r>
          </a:p>
          <a:p>
            <a:r>
              <a:rPr lang="en-US" sz="2800" b="1" dirty="0"/>
              <a:t>Session should approve before submitting.</a:t>
            </a:r>
          </a:p>
        </p:txBody>
      </p:sp>
      <p:sp>
        <p:nvSpPr>
          <p:cNvPr id="4" name="Slide Number Placeholder 3"/>
          <p:cNvSpPr>
            <a:spLocks noGrp="1"/>
          </p:cNvSpPr>
          <p:nvPr>
            <p:ph type="sldNum" sz="quarter" idx="12"/>
          </p:nvPr>
        </p:nvSpPr>
        <p:spPr/>
        <p:txBody>
          <a:bodyPr/>
          <a:lstStyle/>
          <a:p>
            <a:fld id="{AE04C70E-94F3-419C-9934-39DE03547BFC}"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Directory  </a:t>
            </a:r>
          </a:p>
        </p:txBody>
      </p:sp>
      <p:sp>
        <p:nvSpPr>
          <p:cNvPr id="3" name="Content Placeholder 2"/>
          <p:cNvSpPr>
            <a:spLocks noGrp="1"/>
          </p:cNvSpPr>
          <p:nvPr>
            <p:ph idx="1"/>
          </p:nvPr>
        </p:nvSpPr>
        <p:spPr>
          <a:xfrm>
            <a:off x="856060" y="1690689"/>
            <a:ext cx="7678340" cy="4557711"/>
          </a:xfrm>
        </p:spPr>
        <p:txBody>
          <a:bodyPr>
            <a:normAutofit/>
          </a:bodyPr>
          <a:lstStyle/>
          <a:p>
            <a:pPr marL="0" indent="0">
              <a:buNone/>
            </a:pPr>
            <a:r>
              <a:rPr lang="en-US" sz="3600" dirty="0"/>
              <a:t>Site:        </a:t>
            </a:r>
            <a:r>
              <a:rPr lang="en-US" sz="3600" dirty="0">
                <a:solidFill>
                  <a:srgbClr val="FF0000"/>
                </a:solidFill>
              </a:rPr>
              <a:t>https://directory.in-c.net/psj/</a:t>
            </a:r>
          </a:p>
          <a:p>
            <a:pPr marL="0" indent="0">
              <a:buNone/>
            </a:pPr>
            <a:r>
              <a:rPr lang="en-US" sz="3600" dirty="0"/>
              <a:t>Password</a:t>
            </a:r>
            <a:r>
              <a:rPr lang="en-US" sz="3600" dirty="0">
                <a:solidFill>
                  <a:srgbClr val="00B050"/>
                </a:solidFill>
              </a:rPr>
              <a:t>:           </a:t>
            </a:r>
            <a:r>
              <a:rPr lang="en-US" sz="3600" dirty="0">
                <a:solidFill>
                  <a:srgbClr val="FF0000"/>
                </a:solidFill>
              </a:rPr>
              <a:t>theway2sanjose</a:t>
            </a:r>
          </a:p>
          <a:p>
            <a:pPr marL="0" indent="0">
              <a:buNone/>
            </a:pPr>
            <a:endParaRPr lang="en-US" sz="2800" dirty="0"/>
          </a:p>
          <a:p>
            <a:r>
              <a:rPr lang="en-US" sz="2800" dirty="0"/>
              <a:t>You can find information about churches, locations, phone #s.</a:t>
            </a:r>
          </a:p>
          <a:p>
            <a:r>
              <a:rPr lang="en-US" sz="2800" dirty="0"/>
              <a:t>Download a current Presbytery directory.</a:t>
            </a:r>
          </a:p>
          <a:p>
            <a:r>
              <a:rPr lang="en-US" sz="2800" dirty="0"/>
              <a:t>Find the information listed about your church.</a:t>
            </a:r>
          </a:p>
          <a:p>
            <a:r>
              <a:rPr lang="en-US" sz="2800" dirty="0"/>
              <a:t>Let us know of needed changes, thank you.</a:t>
            </a:r>
          </a:p>
          <a:p>
            <a:endParaRPr lang="en-US" sz="2800" dirty="0"/>
          </a:p>
          <a:p>
            <a:endParaRPr lang="en-US" dirty="0"/>
          </a:p>
        </p:txBody>
      </p:sp>
      <p:sp>
        <p:nvSpPr>
          <p:cNvPr id="4" name="Slide Number Placeholder 3"/>
          <p:cNvSpPr>
            <a:spLocks noGrp="1"/>
          </p:cNvSpPr>
          <p:nvPr>
            <p:ph type="sldNum" sz="quarter" idx="12"/>
          </p:nvPr>
        </p:nvSpPr>
        <p:spPr/>
        <p:txBody>
          <a:bodyPr/>
          <a:lstStyle/>
          <a:p>
            <a:fld id="{AE04C70E-94F3-419C-9934-39DE03547BFC}" type="slidenum">
              <a:rPr lang="en-US" smtClean="0"/>
              <a:pPr/>
              <a:t>5</a:t>
            </a:fld>
            <a:endParaRPr lang="en-US"/>
          </a:p>
        </p:txBody>
      </p:sp>
    </p:spTree>
    <p:extLst>
      <p:ext uri="{BB962C8B-B14F-4D97-AF65-F5344CB8AC3E}">
        <p14:creationId xmlns:p14="http://schemas.microsoft.com/office/powerpoint/2010/main" val="10361443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618518"/>
            <a:ext cx="7429499" cy="1057882"/>
          </a:xfrm>
        </p:spPr>
        <p:txBody>
          <a:bodyPr>
            <a:normAutofit/>
          </a:bodyPr>
          <a:lstStyle/>
          <a:p>
            <a:r>
              <a:rPr lang="en-US" sz="6600" b="1" dirty="0"/>
              <a:t>PER CAPITA</a:t>
            </a:r>
          </a:p>
        </p:txBody>
      </p:sp>
      <p:sp>
        <p:nvSpPr>
          <p:cNvPr id="3" name="Content Placeholder 2"/>
          <p:cNvSpPr>
            <a:spLocks noGrp="1"/>
          </p:cNvSpPr>
          <p:nvPr>
            <p:ph idx="1"/>
          </p:nvPr>
        </p:nvSpPr>
        <p:spPr>
          <a:xfrm>
            <a:off x="457200" y="1676400"/>
            <a:ext cx="8305800" cy="4648200"/>
          </a:xfrm>
        </p:spPr>
        <p:txBody>
          <a:bodyPr>
            <a:normAutofit fontScale="92500"/>
          </a:bodyPr>
          <a:lstStyle/>
          <a:p>
            <a:r>
              <a:rPr lang="en-US" sz="3200" i="1" dirty="0"/>
              <a:t>“Per capita</a:t>
            </a:r>
            <a:r>
              <a:rPr lang="en-US" sz="3200" dirty="0"/>
              <a:t> funding is how Presbyterians mutually share the costs of coming together to discern the Spirit’s leading for the future.” (</a:t>
            </a:r>
            <a:r>
              <a:rPr lang="en-US" sz="3200" u="sng" dirty="0">
                <a:hlinkClick r:id="rId2"/>
              </a:rPr>
              <a:t>http://www.pcusa.org/percapita/</a:t>
            </a:r>
            <a:r>
              <a:rPr lang="en-US" sz="3200" dirty="0"/>
              <a:t>)</a:t>
            </a:r>
          </a:p>
          <a:p>
            <a:r>
              <a:rPr lang="en-US" sz="3200" dirty="0"/>
              <a:t>There is a 1 year lag in membership data, i.e. 2019 per capita is based on Dec 2017 membership data.</a:t>
            </a:r>
          </a:p>
          <a:p>
            <a:r>
              <a:rPr lang="en-US" sz="3200" dirty="0"/>
              <a:t>Mail checks to Presbytery Office. Presbytery no longer allows online payment.</a:t>
            </a:r>
          </a:p>
          <a:p>
            <a:r>
              <a:rPr lang="en-US" sz="3200" dirty="0"/>
              <a:t>Lower Per Capita by accurately maintaining rolls.</a:t>
            </a:r>
          </a:p>
          <a:p>
            <a:endParaRPr lang="en-US" sz="3200"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AE04C70E-94F3-419C-9934-39DE03547BFC}" type="slidenum">
              <a:rPr lang="en-US" smtClean="0"/>
              <a:pPr/>
              <a:t>50</a:t>
            </a:fld>
            <a:endParaRPr lang="en-US"/>
          </a:p>
        </p:txBody>
      </p:sp>
      <p:sp>
        <p:nvSpPr>
          <p:cNvPr id="5" name="Rectangle 1"/>
          <p:cNvSpPr>
            <a:spLocks noChangeArrowheads="1"/>
          </p:cNvSpPr>
          <p:nvPr/>
        </p:nvSpPr>
        <p:spPr bwMode="auto">
          <a:xfrm>
            <a:off x="762000" y="360964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757626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618518"/>
            <a:ext cx="7429499" cy="1057882"/>
          </a:xfrm>
        </p:spPr>
        <p:txBody>
          <a:bodyPr>
            <a:normAutofit/>
          </a:bodyPr>
          <a:lstStyle/>
          <a:p>
            <a:r>
              <a:rPr lang="en-US" sz="6600" b="1" dirty="0"/>
              <a:t>SAN JOSE PER CAPITA</a:t>
            </a:r>
          </a:p>
        </p:txBody>
      </p:sp>
      <p:sp>
        <p:nvSpPr>
          <p:cNvPr id="3" name="Content Placeholder 2"/>
          <p:cNvSpPr>
            <a:spLocks noGrp="1"/>
          </p:cNvSpPr>
          <p:nvPr>
            <p:ph idx="1"/>
          </p:nvPr>
        </p:nvSpPr>
        <p:spPr>
          <a:xfrm>
            <a:off x="609600" y="1828800"/>
            <a:ext cx="8077200" cy="4495800"/>
          </a:xfrm>
        </p:spPr>
        <p:txBody>
          <a:bodyPr>
            <a:normAutofit lnSpcReduction="10000"/>
          </a:bodyPr>
          <a:lstStyle/>
          <a:p>
            <a:r>
              <a:rPr lang="en-US" sz="4000" b="1" i="1" dirty="0"/>
              <a:t>Thank you for your giving to per capita</a:t>
            </a:r>
          </a:p>
          <a:p>
            <a:r>
              <a:rPr lang="en-US" sz="4000" b="1" i="1" dirty="0"/>
              <a:t>The current per capita is:</a:t>
            </a:r>
          </a:p>
          <a:p>
            <a:pPr lvl="1"/>
            <a:r>
              <a:rPr lang="en-US" sz="3700" b="1" i="1" dirty="0"/>
              <a:t>$40.00 </a:t>
            </a:r>
          </a:p>
          <a:p>
            <a:pPr lvl="1"/>
            <a:r>
              <a:rPr lang="en-US" sz="3700" b="1" i="1" dirty="0"/>
              <a:t>plus .50 voluntary for Theo Edu</a:t>
            </a:r>
          </a:p>
          <a:p>
            <a:r>
              <a:rPr lang="en-US" sz="4000" b="1" i="1" dirty="0"/>
              <a:t>Presbytery       $25.83 </a:t>
            </a:r>
          </a:p>
          <a:p>
            <a:r>
              <a:rPr lang="en-US" sz="4000" b="1" i="1" dirty="0"/>
              <a:t>Synod                 $ 5.22 </a:t>
            </a:r>
          </a:p>
          <a:p>
            <a:r>
              <a:rPr lang="en-US" sz="4000" b="1" i="1" dirty="0"/>
              <a:t>GA                      $ 8.95 </a:t>
            </a:r>
          </a:p>
          <a:p>
            <a:pPr marL="0" indent="0">
              <a:buNone/>
            </a:pPr>
            <a:endParaRPr lang="en-US" sz="4000"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AE04C70E-94F3-419C-9934-39DE03547BFC}" type="slidenum">
              <a:rPr lang="en-US" smtClean="0"/>
              <a:pPr/>
              <a:t>51</a:t>
            </a:fld>
            <a:endParaRPr lang="en-US"/>
          </a:p>
        </p:txBody>
      </p:sp>
      <p:sp>
        <p:nvSpPr>
          <p:cNvPr id="5" name="Rectangle 1"/>
          <p:cNvSpPr>
            <a:spLocks noChangeArrowheads="1"/>
          </p:cNvSpPr>
          <p:nvPr/>
        </p:nvSpPr>
        <p:spPr bwMode="auto">
          <a:xfrm>
            <a:off x="762000" y="360964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667094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990 FORM</a:t>
            </a:r>
          </a:p>
        </p:txBody>
      </p:sp>
      <p:sp>
        <p:nvSpPr>
          <p:cNvPr id="3" name="Content Placeholder 2"/>
          <p:cNvSpPr>
            <a:spLocks noGrp="1"/>
          </p:cNvSpPr>
          <p:nvPr>
            <p:ph idx="1"/>
          </p:nvPr>
        </p:nvSpPr>
        <p:spPr>
          <a:xfrm>
            <a:off x="856060" y="1905000"/>
            <a:ext cx="7678340" cy="4343400"/>
          </a:xfrm>
        </p:spPr>
        <p:txBody>
          <a:bodyPr>
            <a:normAutofit fontScale="92500" lnSpcReduction="20000"/>
          </a:bodyPr>
          <a:lstStyle/>
          <a:p>
            <a:pPr marL="0" indent="0">
              <a:buNone/>
            </a:pPr>
            <a:r>
              <a:rPr lang="en-US" sz="4100" dirty="0"/>
              <a:t>What does the 990 ask?</a:t>
            </a:r>
          </a:p>
          <a:p>
            <a:pPr marL="0" indent="0">
              <a:buNone/>
            </a:pPr>
            <a:r>
              <a:rPr lang="en-US" sz="4100" dirty="0"/>
              <a:t>Are you financially benefiting your major givers?</a:t>
            </a:r>
          </a:p>
          <a:p>
            <a:pPr marL="0" indent="0">
              <a:buNone/>
            </a:pPr>
            <a:r>
              <a:rPr lang="en-US" sz="4100" dirty="0"/>
              <a:t>Do you have UBI?</a:t>
            </a:r>
          </a:p>
          <a:p>
            <a:pPr marL="0" indent="0">
              <a:buNone/>
            </a:pPr>
            <a:r>
              <a:rPr lang="en-US" sz="4100" dirty="0"/>
              <a:t>Loans to officers of the church?</a:t>
            </a:r>
          </a:p>
          <a:p>
            <a:pPr marL="0" indent="0">
              <a:buNone/>
            </a:pPr>
            <a:r>
              <a:rPr lang="en-US" sz="4100" dirty="0"/>
              <a:t>Did you solicit any contributions that were not tax deductible?</a:t>
            </a:r>
          </a:p>
          <a:p>
            <a:pPr marL="0" indent="0">
              <a:buNone/>
            </a:pPr>
            <a:r>
              <a:rPr lang="en-US" sz="4100" dirty="0"/>
              <a:t>Do you have a document retention </a:t>
            </a:r>
            <a:r>
              <a:rPr lang="en-US" sz="4100"/>
              <a:t>and destruction </a:t>
            </a:r>
            <a:r>
              <a:rPr lang="en-US" sz="4100" dirty="0"/>
              <a:t>policy?</a:t>
            </a:r>
          </a:p>
          <a:p>
            <a:pPr marL="0" indent="0">
              <a:buNone/>
            </a:pPr>
            <a:endParaRPr lang="en-US" sz="2800"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04C70E-94F3-419C-9934-39DE03547BFC}"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12347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458200" cy="1222375"/>
          </a:xfrm>
        </p:spPr>
        <p:txBody>
          <a:bodyPr>
            <a:normAutofit/>
          </a:bodyPr>
          <a:lstStyle/>
          <a:p>
            <a:pPr algn="ctr"/>
            <a:r>
              <a:rPr lang="en-US" b="1" dirty="0"/>
              <a:t>PROTECTING YOUR ASSETS</a:t>
            </a:r>
          </a:p>
        </p:txBody>
      </p:sp>
      <p:sp>
        <p:nvSpPr>
          <p:cNvPr id="3" name="Slide Number Placeholder 2"/>
          <p:cNvSpPr>
            <a:spLocks noGrp="1"/>
          </p:cNvSpPr>
          <p:nvPr>
            <p:ph type="sldNum" sz="quarter" idx="12"/>
          </p:nvPr>
        </p:nvSpPr>
        <p:spPr/>
        <p:txBody>
          <a:bodyPr/>
          <a:lstStyle/>
          <a:p>
            <a:fld id="{AE04C70E-94F3-419C-9934-39DE03547BFC}" type="slidenum">
              <a:rPr lang="en-US" smtClean="0"/>
              <a:pPr/>
              <a:t>53</a:t>
            </a:fld>
            <a:endParaRPr lang="en-US"/>
          </a:p>
        </p:txBody>
      </p:sp>
      <p:sp>
        <p:nvSpPr>
          <p:cNvPr id="5" name="Subtitle 2"/>
          <p:cNvSpPr txBox="1">
            <a:spLocks/>
          </p:cNvSpPr>
          <p:nvPr/>
        </p:nvSpPr>
        <p:spPr>
          <a:xfrm>
            <a:off x="6553200" y="4419600"/>
            <a:ext cx="2286000" cy="914400"/>
          </a:xfrm>
          <a:prstGeom prst="rect">
            <a:avLst/>
          </a:prstGeom>
        </p:spPr>
        <p:txBody>
          <a:bodyPr vert="horz" anchor="b">
            <a:norm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6800" y="2428874"/>
            <a:ext cx="4978400" cy="3733800"/>
          </a:xfrm>
          <a:prstGeom prst="rect">
            <a:avLst/>
          </a:prstGeom>
        </p:spPr>
      </p:pic>
    </p:spTree>
    <p:extLst>
      <p:ext uri="{BB962C8B-B14F-4D97-AF65-F5344CB8AC3E}">
        <p14:creationId xmlns:p14="http://schemas.microsoft.com/office/powerpoint/2010/main" val="42356286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B3D1D-4B18-421F-B764-0D892B9742DD}"/>
              </a:ext>
            </a:extLst>
          </p:cNvPr>
          <p:cNvSpPr>
            <a:spLocks noGrp="1"/>
          </p:cNvSpPr>
          <p:nvPr>
            <p:ph type="title"/>
          </p:nvPr>
        </p:nvSpPr>
        <p:spPr>
          <a:xfrm>
            <a:off x="856060" y="618518"/>
            <a:ext cx="7429499" cy="1402370"/>
          </a:xfrm>
        </p:spPr>
        <p:txBody>
          <a:bodyPr rtlCol="0">
            <a:normAutofit fontScale="90000"/>
          </a:bodyPr>
          <a:lstStyle/>
          <a:p>
            <a:pPr eaLnBrk="1" fontAlgn="auto" hangingPunct="1">
              <a:spcAft>
                <a:spcPts val="0"/>
              </a:spcAft>
              <a:defRPr/>
            </a:pPr>
            <a:r>
              <a:rPr lang="en-US" b="1" dirty="0"/>
              <a:t>PREPARING FOR DISASTERS</a:t>
            </a:r>
            <a:br>
              <a:rPr lang="en-US" b="1" dirty="0"/>
            </a:br>
            <a:r>
              <a:rPr lang="en-US" b="1" dirty="0"/>
              <a:t>             earthquakes, fires, (electrical), etc.</a:t>
            </a:r>
            <a:br>
              <a:rPr lang="en-US" b="1" dirty="0"/>
            </a:br>
            <a:r>
              <a:rPr lang="en-US" b="1" dirty="0"/>
              <a:t>             </a:t>
            </a:r>
            <a:r>
              <a:rPr lang="en-US" sz="3100" b="1" dirty="0"/>
              <a:t>(hire a public adjuster to help with ins)</a:t>
            </a:r>
          </a:p>
        </p:txBody>
      </p:sp>
      <p:sp>
        <p:nvSpPr>
          <p:cNvPr id="4" name="Content Placeholder 3">
            <a:extLst>
              <a:ext uri="{FF2B5EF4-FFF2-40B4-BE49-F238E27FC236}">
                <a16:creationId xmlns:a16="http://schemas.microsoft.com/office/drawing/2014/main" id="{D6F21C22-3D21-46ED-A93F-43F7974AAB31}"/>
              </a:ext>
            </a:extLst>
          </p:cNvPr>
          <p:cNvSpPr>
            <a:spLocks noGrp="1"/>
          </p:cNvSpPr>
          <p:nvPr>
            <p:ph sz="half" idx="1"/>
          </p:nvPr>
        </p:nvSpPr>
        <p:spPr>
          <a:xfrm>
            <a:off x="457201" y="2097088"/>
            <a:ext cx="4046538" cy="4303712"/>
          </a:xfrm>
        </p:spPr>
        <p:txBody>
          <a:bodyPr rtlCol="0">
            <a:normAutofit/>
          </a:bodyPr>
          <a:lstStyle/>
          <a:p>
            <a:pPr marL="548640" indent="-411480" eaLnBrk="1" fontAlgn="auto" hangingPunct="1">
              <a:spcAft>
                <a:spcPts val="0"/>
              </a:spcAft>
              <a:buClr>
                <a:schemeClr val="tx1">
                  <a:shade val="95000"/>
                </a:schemeClr>
              </a:buClr>
              <a:buFont typeface="Wingdings 2"/>
              <a:buChar char=""/>
              <a:defRPr/>
            </a:pPr>
            <a:r>
              <a:rPr lang="en-US" sz="2600" b="1" dirty="0"/>
              <a:t>Pictures</a:t>
            </a:r>
          </a:p>
          <a:p>
            <a:pPr marL="1005840" lvl="1" indent="-411480">
              <a:buClr>
                <a:schemeClr val="tx1">
                  <a:shade val="95000"/>
                </a:schemeClr>
              </a:buClr>
              <a:buFont typeface="Wingdings 2"/>
              <a:buChar char=""/>
              <a:defRPr/>
            </a:pPr>
            <a:r>
              <a:rPr lang="en-US" sz="2200" b="1" dirty="0"/>
              <a:t>Use and Don’t use</a:t>
            </a:r>
          </a:p>
          <a:p>
            <a:pPr marL="1005840" lvl="1" indent="-411480">
              <a:buClr>
                <a:schemeClr val="tx1">
                  <a:shade val="95000"/>
                </a:schemeClr>
              </a:buClr>
              <a:buFont typeface="Wingdings 2"/>
              <a:buChar char=""/>
              <a:defRPr/>
            </a:pPr>
            <a:r>
              <a:rPr lang="en-US" sz="2200" b="1" dirty="0"/>
              <a:t>Cost of Purchase</a:t>
            </a:r>
          </a:p>
          <a:p>
            <a:pPr marL="1005840" lvl="1" indent="-411480">
              <a:buClr>
                <a:schemeClr val="tx1">
                  <a:shade val="95000"/>
                </a:schemeClr>
              </a:buClr>
              <a:buFont typeface="Wingdings 2"/>
              <a:buChar char=""/>
              <a:defRPr/>
            </a:pPr>
            <a:r>
              <a:rPr lang="en-US" sz="2200" b="1" dirty="0"/>
              <a:t>Renters should also</a:t>
            </a:r>
          </a:p>
          <a:p>
            <a:pPr marL="1005840" lvl="1" indent="-411480">
              <a:buClr>
                <a:schemeClr val="tx1">
                  <a:shade val="95000"/>
                </a:schemeClr>
              </a:buClr>
              <a:buFont typeface="Wingdings 2"/>
              <a:buChar char=""/>
              <a:defRPr/>
            </a:pPr>
            <a:r>
              <a:rPr lang="en-US" sz="2200" b="1" dirty="0"/>
              <a:t>A way to approve immediate funds, up to 10,000</a:t>
            </a:r>
          </a:p>
          <a:p>
            <a:pPr marL="1005840" lvl="1" indent="-411480">
              <a:buClr>
                <a:schemeClr val="tx1">
                  <a:shade val="95000"/>
                </a:schemeClr>
              </a:buClr>
              <a:buFont typeface="Wingdings 2"/>
              <a:buChar char=""/>
              <a:defRPr/>
            </a:pPr>
            <a:r>
              <a:rPr lang="en-US" sz="2200" b="1" dirty="0"/>
              <a:t>Wish list on line for people to donate</a:t>
            </a:r>
          </a:p>
          <a:p>
            <a:pPr marL="1005840" lvl="1" indent="-411480">
              <a:buClr>
                <a:schemeClr val="tx1">
                  <a:shade val="95000"/>
                </a:schemeClr>
              </a:buClr>
              <a:buFont typeface="Wingdings 2"/>
              <a:buChar char=""/>
              <a:defRPr/>
            </a:pPr>
            <a:endParaRPr lang="en-US" sz="2200" dirty="0">
              <a:solidFill>
                <a:schemeClr val="tx1">
                  <a:lumMod val="75000"/>
                  <a:lumOff val="25000"/>
                </a:schemeClr>
              </a:solidFill>
            </a:endParaRPr>
          </a:p>
        </p:txBody>
      </p:sp>
      <p:sp>
        <p:nvSpPr>
          <p:cNvPr id="5" name="Content Placeholder 4">
            <a:extLst>
              <a:ext uri="{FF2B5EF4-FFF2-40B4-BE49-F238E27FC236}">
                <a16:creationId xmlns:a16="http://schemas.microsoft.com/office/drawing/2014/main" id="{B9D9BD27-1BB8-4724-B642-089B6B64E734}"/>
              </a:ext>
            </a:extLst>
          </p:cNvPr>
          <p:cNvSpPr>
            <a:spLocks noGrp="1"/>
          </p:cNvSpPr>
          <p:nvPr>
            <p:ph sz="half" idx="2"/>
          </p:nvPr>
        </p:nvSpPr>
        <p:spPr>
          <a:xfrm>
            <a:off x="4267200" y="2097088"/>
            <a:ext cx="4267200" cy="4379912"/>
          </a:xfrm>
        </p:spPr>
        <p:txBody>
          <a:bodyPr rtlCol="0">
            <a:normAutofit/>
          </a:bodyPr>
          <a:lstStyle/>
          <a:p>
            <a:pPr marL="548640" indent="-411480" eaLnBrk="1" fontAlgn="auto" hangingPunct="1">
              <a:spcAft>
                <a:spcPts val="0"/>
              </a:spcAft>
              <a:buClr>
                <a:schemeClr val="tx1">
                  <a:shade val="95000"/>
                </a:schemeClr>
              </a:buClr>
              <a:buFont typeface="Wingdings 2"/>
              <a:buChar char=""/>
              <a:defRPr/>
            </a:pPr>
            <a:r>
              <a:rPr lang="en-US" sz="2600" b="1" dirty="0"/>
              <a:t>Mobilization</a:t>
            </a:r>
          </a:p>
          <a:p>
            <a:pPr marL="1005840" lvl="1" indent="-411480">
              <a:buClr>
                <a:schemeClr val="tx1">
                  <a:shade val="95000"/>
                </a:schemeClr>
              </a:buClr>
              <a:buFont typeface="Wingdings 2"/>
              <a:buChar char=""/>
              <a:defRPr/>
            </a:pPr>
            <a:r>
              <a:rPr lang="en-US" sz="2200" dirty="0"/>
              <a:t>If total, how do you continue to meet</a:t>
            </a:r>
          </a:p>
          <a:p>
            <a:pPr marL="1005840" lvl="1" indent="-411480">
              <a:buClr>
                <a:schemeClr val="tx1">
                  <a:shade val="95000"/>
                </a:schemeClr>
              </a:buClr>
              <a:buFont typeface="Wingdings 2"/>
              <a:buChar char=""/>
              <a:defRPr/>
            </a:pPr>
            <a:r>
              <a:rPr lang="en-US" sz="2200" dirty="0"/>
              <a:t>Don’t change the time you meet</a:t>
            </a:r>
          </a:p>
          <a:p>
            <a:pPr marL="548640" indent="-411480">
              <a:buClr>
                <a:schemeClr val="tx1">
                  <a:shade val="95000"/>
                </a:schemeClr>
              </a:buClr>
              <a:buFont typeface="Wingdings 2"/>
              <a:buChar char=""/>
              <a:defRPr/>
            </a:pPr>
            <a:r>
              <a:rPr lang="en-US" sz="2600" b="1" dirty="0"/>
              <a:t>Panic buttons</a:t>
            </a:r>
          </a:p>
          <a:p>
            <a:pPr marL="548640" indent="-411480">
              <a:buClr>
                <a:schemeClr val="tx1">
                  <a:shade val="95000"/>
                </a:schemeClr>
              </a:buClr>
              <a:buFont typeface="Wingdings 2"/>
              <a:buChar char=""/>
              <a:defRPr/>
            </a:pPr>
            <a:r>
              <a:rPr lang="en-US" sz="2600" b="1" dirty="0"/>
              <a:t>Seating meets your parking</a:t>
            </a:r>
            <a:r>
              <a:rPr lang="en-US" sz="2600" dirty="0"/>
              <a:t> (if rebuild)</a:t>
            </a:r>
          </a:p>
        </p:txBody>
      </p:sp>
    </p:spTree>
    <p:extLst>
      <p:ext uri="{BB962C8B-B14F-4D97-AF65-F5344CB8AC3E}">
        <p14:creationId xmlns:p14="http://schemas.microsoft.com/office/powerpoint/2010/main" val="42569938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Insurance</a:t>
            </a:r>
          </a:p>
        </p:txBody>
      </p:sp>
      <p:sp>
        <p:nvSpPr>
          <p:cNvPr id="3" name="Content Placeholder 2"/>
          <p:cNvSpPr>
            <a:spLocks noGrp="1"/>
          </p:cNvSpPr>
          <p:nvPr>
            <p:ph idx="1"/>
          </p:nvPr>
        </p:nvSpPr>
        <p:spPr>
          <a:xfrm>
            <a:off x="856060" y="1905000"/>
            <a:ext cx="7678340" cy="4343400"/>
          </a:xfrm>
        </p:spPr>
        <p:txBody>
          <a:bodyPr>
            <a:normAutofit/>
          </a:bodyPr>
          <a:lstStyle/>
          <a:p>
            <a:pPr lvl="0"/>
            <a:r>
              <a:rPr lang="en-US" sz="3200" dirty="0"/>
              <a:t>Sexual harassment claims are still the number one claims in churches. Have a policy and communicate to our staff and volunteers annually. Make sure your church has sufficient insurance. </a:t>
            </a:r>
          </a:p>
          <a:p>
            <a:pPr lvl="0"/>
            <a:r>
              <a:rPr lang="en-US" sz="3200" dirty="0"/>
              <a:t>Property issues are number two in insurance claims.</a:t>
            </a:r>
          </a:p>
          <a:p>
            <a:endParaRPr lang="en-US" dirty="0"/>
          </a:p>
        </p:txBody>
      </p:sp>
      <p:sp>
        <p:nvSpPr>
          <p:cNvPr id="4" name="Slide Number Placeholder 3"/>
          <p:cNvSpPr>
            <a:spLocks noGrp="1"/>
          </p:cNvSpPr>
          <p:nvPr>
            <p:ph type="sldNum" sz="quarter" idx="12"/>
          </p:nvPr>
        </p:nvSpPr>
        <p:spPr/>
        <p:txBody>
          <a:bodyPr/>
          <a:lstStyle/>
          <a:p>
            <a:fld id="{AE04C70E-94F3-419C-9934-39DE03547BFC}" type="slidenum">
              <a:rPr lang="en-US" smtClean="0"/>
              <a:pPr/>
              <a:t>55</a:t>
            </a:fld>
            <a:endParaRPr lang="en-US"/>
          </a:p>
        </p:txBody>
      </p:sp>
    </p:spTree>
    <p:extLst>
      <p:ext uri="{BB962C8B-B14F-4D97-AF65-F5344CB8AC3E}">
        <p14:creationId xmlns:p14="http://schemas.microsoft.com/office/powerpoint/2010/main" val="22016282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Insurance</a:t>
            </a:r>
          </a:p>
        </p:txBody>
      </p:sp>
      <p:sp>
        <p:nvSpPr>
          <p:cNvPr id="3" name="Content Placeholder 2"/>
          <p:cNvSpPr>
            <a:spLocks noGrp="1"/>
          </p:cNvSpPr>
          <p:nvPr>
            <p:ph idx="1"/>
          </p:nvPr>
        </p:nvSpPr>
        <p:spPr>
          <a:xfrm>
            <a:off x="856060" y="1905000"/>
            <a:ext cx="7678340" cy="4343400"/>
          </a:xfrm>
        </p:spPr>
        <p:txBody>
          <a:bodyPr>
            <a:normAutofit/>
          </a:bodyPr>
          <a:lstStyle/>
          <a:p>
            <a:pPr lvl="0"/>
            <a:r>
              <a:rPr lang="en-US" sz="3200" dirty="0"/>
              <a:t>Related to insurance, if you have a potential claim, contact your agent, do not try to be kind to the perpetrator by reaching out and saying things that might cause problems in resolving the claim. Please do not apologize or seem to accept some blame, leave that to the findings of the insurance company.</a:t>
            </a:r>
          </a:p>
          <a:p>
            <a:endParaRPr lang="en-US" sz="2400"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AE04C70E-94F3-419C-9934-39DE03547BFC}" type="slidenum">
              <a:rPr lang="en-US" smtClean="0"/>
              <a:pPr/>
              <a:t>56</a:t>
            </a:fld>
            <a:endParaRPr lang="en-US"/>
          </a:p>
        </p:txBody>
      </p:sp>
    </p:spTree>
    <p:extLst>
      <p:ext uri="{BB962C8B-B14F-4D97-AF65-F5344CB8AC3E}">
        <p14:creationId xmlns:p14="http://schemas.microsoft.com/office/powerpoint/2010/main" val="3954048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1F16C-C201-4B1A-9AFA-EE9F991BFF9B}"/>
              </a:ext>
            </a:extLst>
          </p:cNvPr>
          <p:cNvSpPr>
            <a:spLocks noGrp="1"/>
          </p:cNvSpPr>
          <p:nvPr>
            <p:ph type="title"/>
          </p:nvPr>
        </p:nvSpPr>
        <p:spPr/>
        <p:txBody>
          <a:bodyPr rtlCol="0">
            <a:normAutofit/>
          </a:bodyPr>
          <a:lstStyle/>
          <a:p>
            <a:pPr eaLnBrk="1" fontAlgn="auto" hangingPunct="1">
              <a:spcAft>
                <a:spcPts val="0"/>
              </a:spcAft>
              <a:defRPr/>
            </a:pPr>
            <a:r>
              <a:rPr lang="en-US" b="1" dirty="0"/>
              <a:t>Security issues</a:t>
            </a:r>
          </a:p>
        </p:txBody>
      </p:sp>
      <p:sp>
        <p:nvSpPr>
          <p:cNvPr id="4" name="Content Placeholder 3">
            <a:extLst>
              <a:ext uri="{FF2B5EF4-FFF2-40B4-BE49-F238E27FC236}">
                <a16:creationId xmlns:a16="http://schemas.microsoft.com/office/drawing/2014/main" id="{DDB6D526-D4E9-4A29-BD9E-53AD545DD901}"/>
              </a:ext>
            </a:extLst>
          </p:cNvPr>
          <p:cNvSpPr>
            <a:spLocks noGrp="1"/>
          </p:cNvSpPr>
          <p:nvPr>
            <p:ph sz="half" idx="1"/>
          </p:nvPr>
        </p:nvSpPr>
        <p:spPr>
          <a:xfrm>
            <a:off x="533400" y="1690689"/>
            <a:ext cx="7696199" cy="4329111"/>
          </a:xfrm>
        </p:spPr>
        <p:txBody>
          <a:bodyPr rtlCol="0">
            <a:noAutofit/>
          </a:bodyPr>
          <a:lstStyle/>
          <a:p>
            <a:r>
              <a:rPr lang="en-US" sz="2400" b="1" dirty="0"/>
              <a:t>Cyber security</a:t>
            </a:r>
            <a:endParaRPr lang="en-US" sz="2400" dirty="0"/>
          </a:p>
          <a:p>
            <a:r>
              <a:rPr lang="en-US" sz="2400" dirty="0"/>
              <a:t>Social engineering is phishing usually in form of email. Looking for passwords, account numbers, pin numbers (google docs used to get information and your signature) </a:t>
            </a:r>
            <a:r>
              <a:rPr lang="en-US" sz="2400" dirty="0" err="1"/>
              <a:t>smishing</a:t>
            </a:r>
            <a:r>
              <a:rPr lang="en-US" sz="2400" dirty="0"/>
              <a:t> is text message based trying to get passwords and account numbers</a:t>
            </a:r>
          </a:p>
          <a:p>
            <a:r>
              <a:rPr lang="en-US" sz="2400" dirty="0"/>
              <a:t>Business email compromise is spoofed email trying to get money out of you. Impersonating employee or company. Check the display name to is if it is correct. Usually it is a display of visual trickery </a:t>
            </a:r>
          </a:p>
          <a:p>
            <a:r>
              <a:rPr lang="en-US" sz="2400" dirty="0"/>
              <a:t>Common wording in emails. There are programs that can filter bad words or common words that might be spoofed. Beware of sense of urgency in an email.</a:t>
            </a:r>
          </a:p>
        </p:txBody>
      </p:sp>
    </p:spTree>
    <p:extLst>
      <p:ext uri="{BB962C8B-B14F-4D97-AF65-F5344CB8AC3E}">
        <p14:creationId xmlns:p14="http://schemas.microsoft.com/office/powerpoint/2010/main" val="20796892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
            <a:ext cx="8458200" cy="990601"/>
          </a:xfrm>
        </p:spPr>
        <p:txBody>
          <a:bodyPr>
            <a:noAutofit/>
          </a:bodyPr>
          <a:lstStyle/>
          <a:p>
            <a:pPr algn="ctr"/>
            <a:r>
              <a:rPr lang="en-US" sz="6600" dirty="0"/>
              <a:t>STEWARDSHIP</a:t>
            </a:r>
          </a:p>
        </p:txBody>
      </p:sp>
      <p:sp>
        <p:nvSpPr>
          <p:cNvPr id="3" name="Slide Number Placeholder 2"/>
          <p:cNvSpPr>
            <a:spLocks noGrp="1"/>
          </p:cNvSpPr>
          <p:nvPr>
            <p:ph type="sldNum" sz="quarter" idx="12"/>
          </p:nvPr>
        </p:nvSpPr>
        <p:spPr/>
        <p:txBody>
          <a:bodyPr/>
          <a:lstStyle/>
          <a:p>
            <a:fld id="{AE04C70E-94F3-419C-9934-39DE03547BFC}" type="slidenum">
              <a:rPr lang="en-US" smtClean="0"/>
              <a:pPr/>
              <a:t>58</a:t>
            </a:fld>
            <a:endParaRPr lang="en-US"/>
          </a:p>
        </p:txBody>
      </p:sp>
      <p:sp>
        <p:nvSpPr>
          <p:cNvPr id="5" name="Subtitle 2"/>
          <p:cNvSpPr txBox="1">
            <a:spLocks/>
          </p:cNvSpPr>
          <p:nvPr/>
        </p:nvSpPr>
        <p:spPr>
          <a:xfrm>
            <a:off x="6553200" y="4419600"/>
            <a:ext cx="2286000" cy="914400"/>
          </a:xfrm>
          <a:prstGeom prst="rect">
            <a:avLst/>
          </a:prstGeom>
        </p:spPr>
        <p:txBody>
          <a:bodyPr vert="horz" anchor="b">
            <a:norm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endParaRPr lang="en-US" dirty="0"/>
          </a:p>
        </p:txBody>
      </p:sp>
      <p:pic>
        <p:nvPicPr>
          <p:cNvPr id="6146" name="Picture 2" descr="http://www.kluth.org/images/145%20financ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2403" y="2127330"/>
            <a:ext cx="6553200" cy="3455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0432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618518"/>
            <a:ext cx="7429499" cy="981682"/>
          </a:xfrm>
        </p:spPr>
        <p:txBody>
          <a:bodyPr>
            <a:normAutofit/>
          </a:bodyPr>
          <a:lstStyle/>
          <a:p>
            <a:r>
              <a:rPr lang="en-US" sz="4400" b="1" dirty="0"/>
              <a:t>Who Talks about Money?</a:t>
            </a:r>
          </a:p>
        </p:txBody>
      </p:sp>
      <p:sp>
        <p:nvSpPr>
          <p:cNvPr id="3" name="Content Placeholder 2"/>
          <p:cNvSpPr>
            <a:spLocks noGrp="1"/>
          </p:cNvSpPr>
          <p:nvPr>
            <p:ph idx="1"/>
          </p:nvPr>
        </p:nvSpPr>
        <p:spPr>
          <a:xfrm>
            <a:off x="856060" y="1600200"/>
            <a:ext cx="7429499" cy="4191001"/>
          </a:xfrm>
        </p:spPr>
        <p:txBody>
          <a:bodyPr/>
          <a:lstStyle/>
          <a:p>
            <a:r>
              <a:rPr lang="en-US" sz="3200" dirty="0"/>
              <a:t>Churches  -- 2-3 weeks per year.</a:t>
            </a:r>
          </a:p>
          <a:p>
            <a:r>
              <a:rPr lang="en-US" sz="3200" dirty="0"/>
              <a:t>Mission Orgs  -- 40% of the time.</a:t>
            </a:r>
          </a:p>
          <a:p>
            <a:r>
              <a:rPr lang="en-US" sz="3200" dirty="0"/>
              <a:t>Non- Denominational Groups  -- 40% of the time.</a:t>
            </a:r>
          </a:p>
          <a:p>
            <a:r>
              <a:rPr lang="en-US" sz="3200" dirty="0"/>
              <a:t>Bible – 135 paragraphs, stories, related to money in the New Testament alone.</a:t>
            </a:r>
          </a:p>
        </p:txBody>
      </p:sp>
      <p:sp>
        <p:nvSpPr>
          <p:cNvPr id="4" name="Slide Number Placeholder 3"/>
          <p:cNvSpPr>
            <a:spLocks noGrp="1"/>
          </p:cNvSpPr>
          <p:nvPr>
            <p:ph type="sldNum" sz="quarter" idx="12"/>
          </p:nvPr>
        </p:nvSpPr>
        <p:spPr/>
        <p:txBody>
          <a:bodyPr/>
          <a:lstStyle/>
          <a:p>
            <a:fld id="{AE04C70E-94F3-419C-9934-39DE03547BFC}"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Contributions &amp; Receipts</a:t>
            </a:r>
          </a:p>
        </p:txBody>
      </p:sp>
      <p:sp>
        <p:nvSpPr>
          <p:cNvPr id="3" name="Content Placeholder 2"/>
          <p:cNvSpPr>
            <a:spLocks noGrp="1"/>
          </p:cNvSpPr>
          <p:nvPr>
            <p:ph idx="1"/>
          </p:nvPr>
        </p:nvSpPr>
        <p:spPr>
          <a:xfrm>
            <a:off x="628650" y="1371600"/>
            <a:ext cx="7886700" cy="5349875"/>
          </a:xfrm>
        </p:spPr>
        <p:txBody>
          <a:bodyPr>
            <a:normAutofit fontScale="92500" lnSpcReduction="10000"/>
          </a:bodyPr>
          <a:lstStyle/>
          <a:p>
            <a:pPr marL="0" marR="0">
              <a:lnSpc>
                <a:spcPct val="110000"/>
              </a:lnSpc>
              <a:spcBef>
                <a:spcPts val="0"/>
              </a:spcBef>
              <a:spcAft>
                <a:spcPts val="800"/>
              </a:spcAft>
            </a:pPr>
            <a:r>
              <a:rPr lang="en-US" sz="1800" b="1" dirty="0">
                <a:effectLst/>
                <a:latin typeface="HelveticaNeue MediumCond"/>
                <a:ea typeface="Calibri" panose="020F0502020204030204" pitchFamily="34" charset="0"/>
                <a:cs typeface="Times New Roman" panose="02020603050405020304" pitchFamily="18" charset="0"/>
              </a:rPr>
              <a:t>Cash contributions. </a:t>
            </a:r>
            <a:r>
              <a:rPr lang="en-US" sz="1800" dirty="0">
                <a:solidFill>
                  <a:srgbClr val="211D1E"/>
                </a:solidFill>
                <a:effectLst/>
                <a:latin typeface="HelveticaNeue LightCond"/>
                <a:ea typeface="Calibri" panose="020F0502020204030204" pitchFamily="34" charset="0"/>
                <a:cs typeface="HelveticaNeue LightCond"/>
              </a:rPr>
              <a:t>All cash contributions, regardless of amount, must be substantiated by either a bank record (such as a cancelled check) or a written communication from the charity showing the name of the charity, the date of the contribution, and the amount of the contribution. </a:t>
            </a:r>
          </a:p>
          <a:p>
            <a:pPr marL="0" marR="0">
              <a:lnSpc>
                <a:spcPct val="110000"/>
              </a:lnSpc>
              <a:spcBef>
                <a:spcPts val="0"/>
              </a:spcBef>
              <a:spcAft>
                <a:spcPts val="800"/>
              </a:spcAft>
            </a:pPr>
            <a:r>
              <a:rPr lang="en-US" sz="1800" b="1" dirty="0">
                <a:effectLst/>
                <a:latin typeface="HelveticaNeue MediumCond"/>
                <a:ea typeface="Calibri" panose="020F0502020204030204" pitchFamily="34" charset="0"/>
                <a:cs typeface="HelveticaNeue MediumCond"/>
              </a:rPr>
              <a:t>Substantiation of contributions of $250 or more. </a:t>
            </a:r>
            <a:r>
              <a:rPr lang="en-US" sz="1800" dirty="0">
                <a:solidFill>
                  <a:srgbClr val="211D1E"/>
                </a:solidFill>
                <a:effectLst/>
                <a:latin typeface="HelveticaNeue LightCond"/>
                <a:ea typeface="Calibri" panose="020F0502020204030204" pitchFamily="34" charset="0"/>
                <a:cs typeface="HelveticaNeue LightCond"/>
              </a:rPr>
              <a:t>Donors will not be allowed a tax deduction for any individual cash (or property) contribution of $250 or more unless they receive a written acknowledgment from the church containing the following information: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410"/>
              </a:spcAft>
              <a:buFont typeface="+mj-lt"/>
              <a:buAutoNum type="arabicPeriod"/>
            </a:pPr>
            <a:r>
              <a:rPr lang="en-US" sz="1800" dirty="0">
                <a:effectLst/>
                <a:latin typeface="HelveticaNeue LightCond"/>
                <a:ea typeface="Calibri" panose="020F0502020204030204" pitchFamily="34" charset="0"/>
                <a:cs typeface="HelveticaNeue LightCond"/>
              </a:rPr>
              <a:t>The receipt must contain one of the following: (1) a statement that no goods or services were provided by the church in return for the contribution; (2) a statement that goods or services that a church provided in return for the contribution consisted entirely of intangible religious benefits; or (3) a description and good faith estimate of the value of goods or services other than intangible religious benefits that the church provided in return for the contribution.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0"/>
              </a:spcAft>
              <a:buFont typeface="+mj-lt"/>
              <a:buAutoNum type="arabicPeriod"/>
            </a:pPr>
            <a:r>
              <a:rPr lang="en-US" sz="1800" dirty="0">
                <a:effectLst/>
                <a:latin typeface="HelveticaNeue LightCond"/>
                <a:ea typeface="Calibri" panose="020F0502020204030204" pitchFamily="34" charset="0"/>
                <a:cs typeface="HelveticaNeue LightCond"/>
              </a:rPr>
              <a:t>The written acknowledgment must be received by the donor on or before the earlier of the following two dates: (1) the date the donor files a tax return claiming a deduction for the contribution, or (2) the due date (including extensions) for filing the return.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AE04C70E-94F3-419C-9934-39DE03547BFC}" type="slidenum">
              <a:rPr lang="en-US" smtClean="0"/>
              <a:pPr/>
              <a:t>6</a:t>
            </a:fld>
            <a:endParaRPr lang="en-US"/>
          </a:p>
        </p:txBody>
      </p:sp>
    </p:spTree>
    <p:extLst>
      <p:ext uri="{BB962C8B-B14F-4D97-AF65-F5344CB8AC3E}">
        <p14:creationId xmlns:p14="http://schemas.microsoft.com/office/powerpoint/2010/main" val="26402054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0368"/>
            <a:ext cx="7886700" cy="1325563"/>
          </a:xfrm>
        </p:spPr>
        <p:txBody>
          <a:bodyPr/>
          <a:lstStyle/>
          <a:p>
            <a:r>
              <a:rPr lang="en-US" sz="4000" b="1" dirty="0"/>
              <a:t>Giving Facts</a:t>
            </a:r>
            <a:r>
              <a:rPr lang="en-US" dirty="0"/>
              <a:t>	</a:t>
            </a:r>
          </a:p>
        </p:txBody>
      </p:sp>
      <p:sp>
        <p:nvSpPr>
          <p:cNvPr id="3" name="Content Placeholder 2"/>
          <p:cNvSpPr>
            <a:spLocks noGrp="1"/>
          </p:cNvSpPr>
          <p:nvPr>
            <p:ph idx="1"/>
          </p:nvPr>
        </p:nvSpPr>
        <p:spPr/>
        <p:txBody>
          <a:bodyPr>
            <a:normAutofit/>
          </a:bodyPr>
          <a:lstStyle/>
          <a:p>
            <a:r>
              <a:rPr lang="en-US" sz="2800" dirty="0"/>
              <a:t>86% of people under 35 prefer to give electronically.</a:t>
            </a:r>
          </a:p>
          <a:p>
            <a:r>
              <a:rPr lang="en-US" sz="2800" dirty="0"/>
              <a:t>14% of churches allow electronic giving.</a:t>
            </a:r>
          </a:p>
          <a:p>
            <a:r>
              <a:rPr lang="en-US" sz="2800" dirty="0"/>
              <a:t>50% of attendees at church give cash in the plate or nothing.</a:t>
            </a:r>
          </a:p>
        </p:txBody>
      </p:sp>
      <p:sp>
        <p:nvSpPr>
          <p:cNvPr id="4" name="Slide Number Placeholder 3"/>
          <p:cNvSpPr>
            <a:spLocks noGrp="1"/>
          </p:cNvSpPr>
          <p:nvPr>
            <p:ph type="sldNum" sz="quarter" idx="12"/>
          </p:nvPr>
        </p:nvSpPr>
        <p:spPr/>
        <p:txBody>
          <a:bodyPr/>
          <a:lstStyle/>
          <a:p>
            <a:fld id="{AE04C70E-94F3-419C-9934-39DE03547BFC}"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1"/>
            <a:ext cx="8458200" cy="885824"/>
          </a:xfrm>
        </p:spPr>
        <p:txBody>
          <a:bodyPr>
            <a:normAutofit fontScale="90000"/>
          </a:bodyPr>
          <a:lstStyle/>
          <a:p>
            <a:pPr algn="ctr"/>
            <a:r>
              <a:rPr lang="en-US" sz="6600" dirty="0"/>
              <a:t>Appendices</a:t>
            </a:r>
          </a:p>
        </p:txBody>
      </p:sp>
      <p:sp>
        <p:nvSpPr>
          <p:cNvPr id="3" name="Slide Number Placeholder 2"/>
          <p:cNvSpPr>
            <a:spLocks noGrp="1"/>
          </p:cNvSpPr>
          <p:nvPr>
            <p:ph type="sldNum" sz="quarter" idx="12"/>
          </p:nvPr>
        </p:nvSpPr>
        <p:spPr/>
        <p:txBody>
          <a:bodyPr/>
          <a:lstStyle/>
          <a:p>
            <a:fld id="{AE04C70E-94F3-419C-9934-39DE03547BFC}" type="slidenum">
              <a:rPr lang="en-US" smtClean="0"/>
              <a:pPr/>
              <a:t>61</a:t>
            </a:fld>
            <a:endParaRPr lang="en-US"/>
          </a:p>
        </p:txBody>
      </p:sp>
      <p:sp>
        <p:nvSpPr>
          <p:cNvPr id="5" name="Subtitle 2"/>
          <p:cNvSpPr txBox="1">
            <a:spLocks/>
          </p:cNvSpPr>
          <p:nvPr/>
        </p:nvSpPr>
        <p:spPr>
          <a:xfrm>
            <a:off x="6553200" y="4419600"/>
            <a:ext cx="2286000" cy="914400"/>
          </a:xfrm>
          <a:prstGeom prst="rect">
            <a:avLst/>
          </a:prstGeom>
        </p:spPr>
        <p:txBody>
          <a:bodyPr vert="horz" anchor="b">
            <a:norm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endParaRPr lang="en-US" dirty="0"/>
          </a:p>
        </p:txBody>
      </p:sp>
      <p:pic>
        <p:nvPicPr>
          <p:cNvPr id="3074" name="Picture 2" descr="http://www.stepupprogram.org/images/photos/fil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0993" y="2195166"/>
            <a:ext cx="5425814" cy="360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7267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normAutofit/>
          </a:bodyPr>
          <a:lstStyle/>
          <a:p>
            <a:r>
              <a:rPr lang="en-US" dirty="0"/>
              <a:t>Articles on church finances and tax law.</a:t>
            </a:r>
          </a:p>
          <a:p>
            <a:r>
              <a:rPr lang="en-US" dirty="0">
                <a:hlinkClick r:id="rId2"/>
              </a:rPr>
              <a:t>http://www.wkpz.com/nonprofit_articles.php</a:t>
            </a:r>
            <a:endParaRPr lang="en-US" dirty="0"/>
          </a:p>
          <a:p>
            <a:r>
              <a:rPr lang="en-US" dirty="0"/>
              <a:t>Frank </a:t>
            </a:r>
            <a:r>
              <a:rPr lang="en-US" dirty="0" err="1"/>
              <a:t>Sommerville</a:t>
            </a:r>
            <a:r>
              <a:rPr lang="en-US" dirty="0"/>
              <a:t>, non-profit attorney</a:t>
            </a:r>
          </a:p>
          <a:p>
            <a:pPr lvl="1"/>
            <a:r>
              <a:rPr lang="en-US" dirty="0">
                <a:hlinkClick r:id="rId3"/>
              </a:rPr>
              <a:t>fsommerville@nonprofitattorney.com</a:t>
            </a:r>
            <a:endParaRPr lang="en-US" dirty="0"/>
          </a:p>
          <a:p>
            <a:r>
              <a:rPr lang="en-US" dirty="0"/>
              <a:t>Elaine </a:t>
            </a:r>
            <a:r>
              <a:rPr lang="en-US" dirty="0" err="1"/>
              <a:t>Sommerville</a:t>
            </a:r>
            <a:r>
              <a:rPr lang="en-US" dirty="0"/>
              <a:t>, non-profit accountant</a:t>
            </a:r>
          </a:p>
          <a:p>
            <a:pPr lvl="1"/>
            <a:r>
              <a:rPr lang="en-US" dirty="0">
                <a:hlinkClick r:id="rId4"/>
              </a:rPr>
              <a:t>Elaine@nonprofit-tax.com</a:t>
            </a:r>
            <a:r>
              <a:rPr lang="en-US" dirty="0"/>
              <a:t> </a:t>
            </a:r>
          </a:p>
          <a:p>
            <a:r>
              <a:rPr lang="en-US" dirty="0"/>
              <a:t>Kaleidoscope Conference Notes from 2016</a:t>
            </a:r>
          </a:p>
          <a:p>
            <a:pPr lvl="1"/>
            <a:r>
              <a:rPr lang="en-US" sz="1400" dirty="0"/>
              <a:t>http://stewardshipkaleidoscope.org/conference-resources/2016-conference-resources/</a:t>
            </a:r>
          </a:p>
          <a:p>
            <a:r>
              <a:rPr lang="en-US" dirty="0"/>
              <a:t>Kaleidoscope Conference – Fall 2017, Florida</a:t>
            </a:r>
          </a:p>
          <a:p>
            <a:pPr lvl="1"/>
            <a:r>
              <a:rPr lang="en-US" dirty="0">
                <a:hlinkClick r:id="rId5"/>
              </a:rPr>
              <a:t>www.stewardshipkaleidoscope.org</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AE04C70E-94F3-419C-9934-39DE03547BFC}"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6257290" y="591820"/>
            <a:ext cx="2124710" cy="1104900"/>
          </a:xfrm>
          <a:prstGeom prst="rect">
            <a:avLst/>
          </a:prstGeom>
          <a:ln>
            <a:solidFill>
              <a:schemeClr val="accent1">
                <a:lumMod val="75000"/>
              </a:schemeClr>
            </a:solid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a:noAutofit/>
          </a:bodyPr>
          <a:lstStyle/>
          <a:p>
            <a:pPr marL="0" marR="0" algn="ctr">
              <a:lnSpc>
                <a:spcPct val="107000"/>
              </a:lnSpc>
              <a:spcBef>
                <a:spcPts val="0"/>
              </a:spcBef>
              <a:spcAft>
                <a:spcPts val="800"/>
              </a:spcAft>
            </a:pPr>
            <a:r>
              <a:rPr lang="en-US" sz="2000" b="1" dirty="0">
                <a:effectLst/>
                <a:ea typeface="Calibri" panose="020F0502020204030204" pitchFamily="34" charset="0"/>
                <a:cs typeface="Times New Roman" panose="02020603050405020304" pitchFamily="18" charset="0"/>
              </a:rPr>
              <a:t>GENERAL ASSEMBLY</a:t>
            </a:r>
            <a:endParaRPr lang="en-US" sz="1100" dirty="0">
              <a:effectLst/>
              <a:ea typeface="Calibri" panose="020F0502020204030204" pitchFamily="34" charset="0"/>
              <a:cs typeface="Times New Roman" panose="02020603050405020304" pitchFamily="18" charset="0"/>
            </a:endParaRPr>
          </a:p>
        </p:txBody>
      </p:sp>
      <p:sp>
        <p:nvSpPr>
          <p:cNvPr id="26" name="Bent Arrow 25"/>
          <p:cNvSpPr/>
          <p:nvPr/>
        </p:nvSpPr>
        <p:spPr>
          <a:xfrm>
            <a:off x="5711190" y="853440"/>
            <a:ext cx="776392" cy="3573780"/>
          </a:xfrm>
          <a:prstGeom prst="ben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Text Box 2"/>
          <p:cNvSpPr txBox="1">
            <a:spLocks noChangeArrowheads="1"/>
          </p:cNvSpPr>
          <p:nvPr/>
        </p:nvSpPr>
        <p:spPr bwMode="auto">
          <a:xfrm>
            <a:off x="3653790" y="2319020"/>
            <a:ext cx="1765300" cy="1054100"/>
          </a:xfrm>
          <a:prstGeom prst="rect">
            <a:avLst/>
          </a:prstGeom>
          <a:ln>
            <a:solidFill>
              <a:schemeClr val="accent1">
                <a:lumMod val="75000"/>
              </a:schemeClr>
            </a:solid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0" marR="0" algn="ctr">
              <a:lnSpc>
                <a:spcPct val="107000"/>
              </a:lnSpc>
              <a:spcBef>
                <a:spcPts val="0"/>
              </a:spcBef>
              <a:spcAft>
                <a:spcPts val="800"/>
              </a:spcAft>
            </a:pPr>
            <a:r>
              <a:rPr lang="en-US" sz="2000" b="1" dirty="0">
                <a:effectLst/>
                <a:ea typeface="Calibri" panose="020F0502020204030204" pitchFamily="34" charset="0"/>
                <a:cs typeface="Times New Roman" panose="02020603050405020304" pitchFamily="18" charset="0"/>
              </a:rPr>
              <a:t>SYNOD MISSION</a:t>
            </a:r>
          </a:p>
          <a:p>
            <a:pPr marL="0" marR="0" algn="ctr">
              <a:lnSpc>
                <a:spcPct val="107000"/>
              </a:lnSpc>
              <a:spcBef>
                <a:spcPts val="0"/>
              </a:spcBef>
              <a:spcAft>
                <a:spcPts val="800"/>
              </a:spcAft>
            </a:pPr>
            <a:r>
              <a:rPr lang="en-US" sz="1600" b="1" dirty="0">
                <a:ea typeface="Calibri" panose="020F0502020204030204" pitchFamily="34" charset="0"/>
                <a:cs typeface="Times New Roman" panose="02020603050405020304" pitchFamily="18" charset="0"/>
              </a:rPr>
              <a:t>Pass thru </a:t>
            </a:r>
            <a:endParaRPr lang="en-US" sz="1600" dirty="0">
              <a:effectLst/>
              <a:ea typeface="Calibri" panose="020F0502020204030204" pitchFamily="34" charset="0"/>
              <a:cs typeface="Times New Roman" panose="02020603050405020304" pitchFamily="18" charset="0"/>
            </a:endParaRPr>
          </a:p>
        </p:txBody>
      </p:sp>
      <p:sp>
        <p:nvSpPr>
          <p:cNvPr id="5" name="Text Box 2"/>
          <p:cNvSpPr txBox="1">
            <a:spLocks noChangeArrowheads="1"/>
          </p:cNvSpPr>
          <p:nvPr/>
        </p:nvSpPr>
        <p:spPr bwMode="auto">
          <a:xfrm>
            <a:off x="3653790" y="591820"/>
            <a:ext cx="1600200" cy="1117600"/>
          </a:xfrm>
          <a:prstGeom prst="rect">
            <a:avLst/>
          </a:prstGeom>
          <a:solidFill>
            <a:srgbClr val="D4ECBA"/>
          </a:solidFill>
          <a:ln>
            <a:solidFill>
              <a:schemeClr val="accent1">
                <a:lumMod val="75000"/>
              </a:schemeClr>
            </a:solid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0" marR="0" algn="ctr">
              <a:lnSpc>
                <a:spcPct val="107000"/>
              </a:lnSpc>
              <a:spcBef>
                <a:spcPts val="0"/>
              </a:spcBef>
              <a:spcAft>
                <a:spcPts val="800"/>
              </a:spcAft>
            </a:pPr>
            <a:r>
              <a:rPr lang="en-US" sz="1600" b="1" dirty="0">
                <a:effectLst/>
                <a:ea typeface="Calibri" panose="020F0502020204030204" pitchFamily="34" charset="0"/>
                <a:cs typeface="Times New Roman" panose="02020603050405020304" pitchFamily="18" charset="0"/>
              </a:rPr>
              <a:t>SYNOD LOAN &amp; INVESTMENT PROGRAM</a:t>
            </a:r>
            <a:endParaRPr lang="en-US" sz="1100" dirty="0">
              <a:effectLst/>
              <a:ea typeface="Calibri" panose="020F0502020204030204" pitchFamily="34" charset="0"/>
              <a:cs typeface="Times New Roman" panose="02020603050405020304" pitchFamily="18" charset="0"/>
            </a:endParaRPr>
          </a:p>
        </p:txBody>
      </p:sp>
      <p:sp>
        <p:nvSpPr>
          <p:cNvPr id="7" name="Text Box 2"/>
          <p:cNvSpPr txBox="1">
            <a:spLocks noChangeArrowheads="1"/>
          </p:cNvSpPr>
          <p:nvPr/>
        </p:nvSpPr>
        <p:spPr bwMode="auto">
          <a:xfrm>
            <a:off x="6289040" y="3690619"/>
            <a:ext cx="2092960" cy="1188719"/>
          </a:xfrm>
          <a:prstGeom prst="rect">
            <a:avLst/>
          </a:prstGeom>
          <a:ln>
            <a:solidFill>
              <a:schemeClr val="accent1">
                <a:lumMod val="75000"/>
              </a:schemeClr>
            </a:solid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a:noAutofit/>
          </a:bodyPr>
          <a:lstStyle/>
          <a:p>
            <a:pPr marL="0" marR="0" algn="ctr">
              <a:lnSpc>
                <a:spcPct val="107000"/>
              </a:lnSpc>
              <a:spcBef>
                <a:spcPts val="0"/>
              </a:spcBef>
              <a:spcAft>
                <a:spcPts val="800"/>
              </a:spcAft>
            </a:pPr>
            <a:r>
              <a:rPr lang="en-US" sz="1800" b="1" dirty="0">
                <a:effectLst/>
                <a:ea typeface="Calibri" panose="020F0502020204030204" pitchFamily="34" charset="0"/>
                <a:cs typeface="Times New Roman" panose="02020603050405020304" pitchFamily="18" charset="0"/>
              </a:rPr>
              <a:t>PRESBY MISSION PROGRAM</a:t>
            </a:r>
            <a:endParaRPr lang="en-US" sz="1100" dirty="0">
              <a:effectLst/>
              <a:ea typeface="Calibri" panose="020F0502020204030204" pitchFamily="34" charset="0"/>
              <a:cs typeface="Times New Roman" panose="02020603050405020304" pitchFamily="18" charset="0"/>
            </a:endParaRPr>
          </a:p>
        </p:txBody>
      </p:sp>
      <p:sp>
        <p:nvSpPr>
          <p:cNvPr id="8" name="Text Box 2"/>
          <p:cNvSpPr txBox="1">
            <a:spLocks noChangeArrowheads="1"/>
          </p:cNvSpPr>
          <p:nvPr/>
        </p:nvSpPr>
        <p:spPr bwMode="auto">
          <a:xfrm>
            <a:off x="609600" y="604520"/>
            <a:ext cx="2269490" cy="4318000"/>
          </a:xfrm>
          <a:prstGeom prst="rect">
            <a:avLst/>
          </a:prstGeom>
          <a:solidFill>
            <a:srgbClr val="B9EDFF"/>
          </a:solidFill>
          <a:ln>
            <a:solidFill>
              <a:schemeClr val="accent1">
                <a:lumMod val="75000"/>
              </a:schemeClr>
            </a:solid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0" marR="0" algn="ctr">
              <a:lnSpc>
                <a:spcPct val="107000"/>
              </a:lnSpc>
              <a:spcBef>
                <a:spcPts val="0"/>
              </a:spcBef>
              <a:spcAft>
                <a:spcPts val="800"/>
              </a:spcAft>
            </a:pPr>
            <a:endParaRPr lang="en-US" sz="800" b="1"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900" b="1" dirty="0">
                <a:effectLst/>
                <a:ea typeface="Calibri" panose="020F0502020204030204" pitchFamily="34" charset="0"/>
                <a:cs typeface="Times New Roman" panose="02020603050405020304" pitchFamily="18" charset="0"/>
              </a:rPr>
              <a:t> </a:t>
            </a:r>
            <a:r>
              <a:rPr lang="en-US" sz="2000" b="1" i="1" dirty="0">
                <a:solidFill>
                  <a:srgbClr val="538135"/>
                </a:solidFill>
                <a:effectLst/>
                <a:ea typeface="Calibri" panose="020F0502020204030204" pitchFamily="34" charset="0"/>
                <a:cs typeface="Times New Roman" panose="02020603050405020304" pitchFamily="18" charset="0"/>
              </a:rPr>
              <a:t>MDC s</a:t>
            </a:r>
          </a:p>
          <a:p>
            <a:pPr marL="0" marR="0" algn="ctr">
              <a:lnSpc>
                <a:spcPct val="107000"/>
              </a:lnSpc>
              <a:spcBef>
                <a:spcPts val="0"/>
              </a:spcBef>
              <a:spcAft>
                <a:spcPts val="800"/>
              </a:spcAft>
            </a:pPr>
            <a:r>
              <a:rPr lang="en-US" sz="2000" b="1" i="1" dirty="0">
                <a:solidFill>
                  <a:srgbClr val="C45911"/>
                </a:solidFill>
                <a:effectLst/>
                <a:ea typeface="Calibri" panose="020F0502020204030204" pitchFamily="34" charset="0"/>
                <a:cs typeface="Times New Roman" panose="02020603050405020304" pitchFamily="18" charset="0"/>
              </a:rPr>
              <a:t>LOANS</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9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400" b="1" dirty="0">
                <a:effectLst/>
                <a:ea typeface="Calibri" panose="020F0502020204030204" pitchFamily="34" charset="0"/>
                <a:cs typeface="Times New Roman" panose="02020603050405020304" pitchFamily="18" charset="0"/>
              </a:rPr>
              <a:t>LOCAL </a:t>
            </a:r>
          </a:p>
          <a:p>
            <a:pPr marL="0" marR="0" algn="ctr">
              <a:lnSpc>
                <a:spcPct val="107000"/>
              </a:lnSpc>
              <a:spcBef>
                <a:spcPts val="0"/>
              </a:spcBef>
              <a:spcAft>
                <a:spcPts val="800"/>
              </a:spcAft>
            </a:pPr>
            <a:r>
              <a:rPr lang="en-US" sz="2400" b="1" dirty="0">
                <a:effectLst/>
                <a:ea typeface="Calibri" panose="020F0502020204030204" pitchFamily="34" charset="0"/>
                <a:cs typeface="Times New Roman" panose="02020603050405020304" pitchFamily="18" charset="0"/>
              </a:rPr>
              <a:t>CHURCHES</a:t>
            </a:r>
          </a:p>
          <a:p>
            <a:pPr marL="0" marR="0" algn="ctr">
              <a:lnSpc>
                <a:spcPct val="107000"/>
              </a:lnSpc>
              <a:spcBef>
                <a:spcPts val="0"/>
              </a:spcBef>
              <a:spcAft>
                <a:spcPts val="800"/>
              </a:spcAft>
            </a:pPr>
            <a:r>
              <a:rPr lang="en-US" sz="2000" b="1" i="1" dirty="0">
                <a:solidFill>
                  <a:srgbClr val="2E74B5"/>
                </a:solidFill>
                <a:effectLst/>
                <a:ea typeface="Calibri" panose="020F0502020204030204" pitchFamily="34" charset="0"/>
                <a:cs typeface="Times New Roman" panose="02020603050405020304" pitchFamily="18" charset="0"/>
              </a:rPr>
              <a:t>ALL MISSION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2800" b="1"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b="1" dirty="0">
                <a:effectLst/>
                <a:ea typeface="Calibri" panose="020F0502020204030204" pitchFamily="34" charset="0"/>
                <a:cs typeface="Times New Roman" panose="02020603050405020304" pitchFamily="18" charset="0"/>
              </a:rPr>
              <a:t> </a:t>
            </a:r>
            <a:endParaRPr lang="en-US"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000" b="1" i="1" dirty="0">
                <a:solidFill>
                  <a:srgbClr val="BF8F00"/>
                </a:solidFill>
                <a:effectLst/>
                <a:ea typeface="Calibri" panose="020F0502020204030204" pitchFamily="34" charset="0"/>
                <a:cs typeface="Times New Roman" panose="02020603050405020304" pitchFamily="18" charset="0"/>
              </a:rPr>
              <a:t>PER CAP</a:t>
            </a:r>
            <a:endParaRPr lang="en-US" sz="1100" dirty="0">
              <a:effectLst/>
              <a:ea typeface="Calibri" panose="020F0502020204030204" pitchFamily="34" charset="0"/>
              <a:cs typeface="Times New Roman" panose="02020603050405020304" pitchFamily="18" charset="0"/>
            </a:endParaRPr>
          </a:p>
        </p:txBody>
      </p:sp>
      <p:sp>
        <p:nvSpPr>
          <p:cNvPr id="9" name="Text Box 2"/>
          <p:cNvSpPr txBox="1">
            <a:spLocks noChangeArrowheads="1"/>
          </p:cNvSpPr>
          <p:nvPr/>
        </p:nvSpPr>
        <p:spPr bwMode="auto">
          <a:xfrm>
            <a:off x="6295390" y="2103120"/>
            <a:ext cx="2086610" cy="1193800"/>
          </a:xfrm>
          <a:prstGeom prst="rect">
            <a:avLst/>
          </a:prstGeom>
          <a:ln>
            <a:solidFill>
              <a:schemeClr val="accent1">
                <a:lumMod val="75000"/>
              </a:schemeClr>
            </a:solid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a:noAutofit/>
          </a:bodyPr>
          <a:lstStyle/>
          <a:p>
            <a:pPr marL="0" marR="0" algn="ctr">
              <a:lnSpc>
                <a:spcPct val="107000"/>
              </a:lnSpc>
              <a:spcBef>
                <a:spcPts val="0"/>
              </a:spcBef>
              <a:spcAft>
                <a:spcPts val="800"/>
              </a:spcAft>
            </a:pPr>
            <a:r>
              <a:rPr lang="en-US" sz="1400" b="1" dirty="0">
                <a:effectLst/>
                <a:ea typeface="Calibri" panose="020F0502020204030204" pitchFamily="34" charset="0"/>
                <a:cs typeface="Times New Roman" panose="02020603050405020304" pitchFamily="18" charset="0"/>
              </a:rPr>
              <a:t>PRESBY STAFF FOR MISSION PROGRAM      </a:t>
            </a:r>
            <a:r>
              <a:rPr lang="en-US" sz="1200" b="1" dirty="0">
                <a:effectLst/>
                <a:ea typeface="Calibri" panose="020F0502020204030204" pitchFamily="34" charset="0"/>
                <a:cs typeface="Times New Roman" panose="02020603050405020304" pitchFamily="18" charset="0"/>
              </a:rPr>
              <a:t>EP AND SEC</a:t>
            </a:r>
            <a:endParaRPr lang="en-US" sz="1100" dirty="0">
              <a:effectLst/>
              <a:ea typeface="Calibri" panose="020F0502020204030204" pitchFamily="34" charset="0"/>
              <a:cs typeface="Times New Roman" panose="02020603050405020304" pitchFamily="18" charset="0"/>
            </a:endParaRPr>
          </a:p>
        </p:txBody>
      </p:sp>
      <p:sp>
        <p:nvSpPr>
          <p:cNvPr id="10" name="Text Box 2"/>
          <p:cNvSpPr txBox="1">
            <a:spLocks noChangeArrowheads="1"/>
          </p:cNvSpPr>
          <p:nvPr/>
        </p:nvSpPr>
        <p:spPr bwMode="auto">
          <a:xfrm>
            <a:off x="609600" y="5151120"/>
            <a:ext cx="2269490" cy="1425834"/>
          </a:xfrm>
          <a:prstGeom prst="rect">
            <a:avLst/>
          </a:prstGeom>
          <a:ln>
            <a:solidFill>
              <a:schemeClr val="accent1">
                <a:lumMod val="75000"/>
              </a:schemeClr>
            </a:solid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0" marR="0" algn="ctr">
              <a:lnSpc>
                <a:spcPct val="107000"/>
              </a:lnSpc>
              <a:spcBef>
                <a:spcPts val="0"/>
              </a:spcBef>
              <a:spcAft>
                <a:spcPts val="800"/>
              </a:spcAft>
            </a:pPr>
            <a:r>
              <a:rPr lang="en-US" sz="2000" b="1" dirty="0">
                <a:effectLst/>
                <a:ea typeface="Calibri" panose="020F0502020204030204" pitchFamily="34" charset="0"/>
                <a:cs typeface="Times New Roman" panose="02020603050405020304" pitchFamily="18" charset="0"/>
              </a:rPr>
              <a:t>DISMISSAL MONIES</a:t>
            </a:r>
          </a:p>
          <a:p>
            <a:pPr marL="0" marR="0" algn="ctr">
              <a:lnSpc>
                <a:spcPct val="107000"/>
              </a:lnSpc>
              <a:spcBef>
                <a:spcPts val="0"/>
              </a:spcBef>
              <a:spcAft>
                <a:spcPts val="800"/>
              </a:spcAft>
            </a:pPr>
            <a:r>
              <a:rPr lang="en-US" sz="2000" b="1" dirty="0">
                <a:ea typeface="Calibri" panose="020F0502020204030204" pitchFamily="34" charset="0"/>
                <a:cs typeface="Times New Roman" panose="02020603050405020304" pitchFamily="18" charset="0"/>
              </a:rPr>
              <a:t>Undecided</a:t>
            </a:r>
            <a:endParaRPr lang="en-US" sz="1100" dirty="0">
              <a:effectLst/>
              <a:ea typeface="Calibri" panose="020F0502020204030204" pitchFamily="34" charset="0"/>
              <a:cs typeface="Times New Roman" panose="02020603050405020304" pitchFamily="18" charset="0"/>
            </a:endParaRPr>
          </a:p>
        </p:txBody>
      </p:sp>
      <p:sp>
        <p:nvSpPr>
          <p:cNvPr id="11" name="Text Box 2"/>
          <p:cNvSpPr txBox="1">
            <a:spLocks noChangeArrowheads="1"/>
          </p:cNvSpPr>
          <p:nvPr/>
        </p:nvSpPr>
        <p:spPr bwMode="auto">
          <a:xfrm>
            <a:off x="3653790" y="4445000"/>
            <a:ext cx="2251075" cy="1574799"/>
          </a:xfrm>
          <a:prstGeom prst="rect">
            <a:avLst/>
          </a:prstGeom>
          <a:ln>
            <a:solidFill>
              <a:schemeClr val="accent1">
                <a:lumMod val="75000"/>
              </a:schemeClr>
            </a:solid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0" marR="0" algn="ctr">
              <a:lnSpc>
                <a:spcPct val="107000"/>
              </a:lnSpc>
              <a:spcBef>
                <a:spcPts val="0"/>
              </a:spcBef>
              <a:spcAft>
                <a:spcPts val="800"/>
              </a:spcAft>
            </a:pPr>
            <a:r>
              <a:rPr lang="en-US" sz="1800" b="1" dirty="0">
                <a:effectLst/>
                <a:ea typeface="Calibri" panose="020F0502020204030204" pitchFamily="34" charset="0"/>
                <a:cs typeface="Times New Roman" panose="02020603050405020304" pitchFamily="18" charset="0"/>
              </a:rPr>
              <a:t>PRESBY    ECCLESIASTICAL OPERATIONS</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200" b="1" dirty="0">
                <a:effectLst/>
                <a:ea typeface="Calibri" panose="020F0502020204030204" pitchFamily="34" charset="0"/>
                <a:cs typeface="Times New Roman" panose="02020603050405020304" pitchFamily="18" charset="0"/>
              </a:rPr>
              <a:t>CLERK, TREAS, ACCOUNTANT</a:t>
            </a:r>
          </a:p>
          <a:p>
            <a:pPr marL="0" marR="0" algn="ctr">
              <a:lnSpc>
                <a:spcPct val="107000"/>
              </a:lnSpc>
              <a:spcBef>
                <a:spcPts val="0"/>
              </a:spcBef>
              <a:spcAft>
                <a:spcPts val="800"/>
              </a:spcAft>
            </a:pPr>
            <a:r>
              <a:rPr lang="en-US" sz="1400" b="1" dirty="0">
                <a:ea typeface="Calibri" panose="020F0502020204030204" pitchFamily="34" charset="0"/>
                <a:cs typeface="Times New Roman" panose="02020603050405020304" pitchFamily="18" charset="0"/>
              </a:rPr>
              <a:t>Operations Budget</a:t>
            </a:r>
            <a:endParaRPr lang="en-US" sz="1400" dirty="0">
              <a:effectLst/>
              <a:ea typeface="Calibri" panose="020F0502020204030204" pitchFamily="34" charset="0"/>
              <a:cs typeface="Times New Roman" panose="02020603050405020304" pitchFamily="18" charset="0"/>
            </a:endParaRPr>
          </a:p>
        </p:txBody>
      </p:sp>
      <p:sp>
        <p:nvSpPr>
          <p:cNvPr id="12" name="Text Box 2"/>
          <p:cNvSpPr txBox="1">
            <a:spLocks noChangeArrowheads="1"/>
          </p:cNvSpPr>
          <p:nvPr/>
        </p:nvSpPr>
        <p:spPr bwMode="auto">
          <a:xfrm>
            <a:off x="6282690" y="5151120"/>
            <a:ext cx="1530985" cy="901699"/>
          </a:xfrm>
          <a:prstGeom prst="rect">
            <a:avLst/>
          </a:prstGeom>
          <a:solidFill>
            <a:srgbClr val="D4ECBA"/>
          </a:solidFill>
          <a:ln>
            <a:solidFill>
              <a:schemeClr val="accent1">
                <a:lumMod val="75000"/>
              </a:schemeClr>
            </a:solid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a:noAutofit/>
          </a:bodyPr>
          <a:lstStyle/>
          <a:p>
            <a:pPr marL="0" marR="0" algn="ctr">
              <a:lnSpc>
                <a:spcPct val="107000"/>
              </a:lnSpc>
              <a:spcBef>
                <a:spcPts val="0"/>
              </a:spcBef>
              <a:spcAft>
                <a:spcPts val="800"/>
              </a:spcAft>
            </a:pPr>
            <a:r>
              <a:rPr lang="en-US" sz="1600" b="1" dirty="0">
                <a:effectLst/>
                <a:ea typeface="Calibri" panose="020F0502020204030204" pitchFamily="34" charset="0"/>
                <a:cs typeface="Times New Roman" panose="02020603050405020304" pitchFamily="18" charset="0"/>
              </a:rPr>
              <a:t>PRESBYTERY INVESTMENT PROGRAM</a:t>
            </a:r>
            <a:endParaRPr lang="en-US" sz="1100" dirty="0">
              <a:effectLst/>
              <a:ea typeface="Calibri" panose="020F0502020204030204" pitchFamily="34" charset="0"/>
              <a:cs typeface="Times New Roman" panose="02020603050405020304" pitchFamily="18" charset="0"/>
            </a:endParaRPr>
          </a:p>
        </p:txBody>
      </p:sp>
      <p:sp>
        <p:nvSpPr>
          <p:cNvPr id="13" name="Text Box 2"/>
          <p:cNvSpPr txBox="1">
            <a:spLocks noChangeArrowheads="1"/>
          </p:cNvSpPr>
          <p:nvPr/>
        </p:nvSpPr>
        <p:spPr bwMode="auto">
          <a:xfrm>
            <a:off x="3653790" y="3436620"/>
            <a:ext cx="1752600" cy="622300"/>
          </a:xfrm>
          <a:prstGeom prst="rect">
            <a:avLst/>
          </a:prstGeom>
          <a:ln>
            <a:solidFill>
              <a:schemeClr val="accent1">
                <a:lumMod val="75000"/>
              </a:schemeClr>
            </a:solid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0" marR="0" algn="ctr">
              <a:lnSpc>
                <a:spcPct val="107000"/>
              </a:lnSpc>
              <a:spcBef>
                <a:spcPts val="0"/>
              </a:spcBef>
              <a:spcAft>
                <a:spcPts val="800"/>
              </a:spcAft>
            </a:pPr>
            <a:r>
              <a:rPr lang="en-US" sz="1800" b="1">
                <a:effectLst/>
                <a:ea typeface="Calibri" panose="020F0502020204030204" pitchFamily="34" charset="0"/>
                <a:cs typeface="Times New Roman" panose="02020603050405020304" pitchFamily="18" charset="0"/>
              </a:rPr>
              <a:t>SYNOD OPERATIONS</a:t>
            </a:r>
            <a:endParaRPr lang="en-US" sz="1100">
              <a:effectLst/>
              <a:ea typeface="Calibri" panose="020F0502020204030204" pitchFamily="34" charset="0"/>
              <a:cs typeface="Times New Roman" panose="02020603050405020304" pitchFamily="18" charset="0"/>
            </a:endParaRPr>
          </a:p>
        </p:txBody>
      </p:sp>
      <p:sp>
        <p:nvSpPr>
          <p:cNvPr id="14" name="Left-Right Arrow 13"/>
          <p:cNvSpPr/>
          <p:nvPr/>
        </p:nvSpPr>
        <p:spPr>
          <a:xfrm>
            <a:off x="2650490" y="853440"/>
            <a:ext cx="1223010" cy="364066"/>
          </a:xfrm>
          <a:prstGeom prst="lef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Left-Right Arrow 14"/>
          <p:cNvSpPr/>
          <p:nvPr/>
        </p:nvSpPr>
        <p:spPr>
          <a:xfrm>
            <a:off x="2661497" y="1281006"/>
            <a:ext cx="1223010" cy="403860"/>
          </a:xfrm>
          <a:prstGeom prst="leftRightArrow">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ight Arrow 15"/>
          <p:cNvSpPr/>
          <p:nvPr/>
        </p:nvSpPr>
        <p:spPr>
          <a:xfrm>
            <a:off x="2650490" y="2872740"/>
            <a:ext cx="1295400" cy="482599"/>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ight Arrow 16"/>
          <p:cNvSpPr/>
          <p:nvPr/>
        </p:nvSpPr>
        <p:spPr>
          <a:xfrm>
            <a:off x="2697480" y="4343400"/>
            <a:ext cx="1248410" cy="3937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Down Arrow 18"/>
          <p:cNvSpPr/>
          <p:nvPr/>
        </p:nvSpPr>
        <p:spPr>
          <a:xfrm flipV="1">
            <a:off x="4114800" y="4033520"/>
            <a:ext cx="876300" cy="4318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Up Arrow 19"/>
          <p:cNvSpPr/>
          <p:nvPr/>
        </p:nvSpPr>
        <p:spPr>
          <a:xfrm>
            <a:off x="6934200" y="4572000"/>
            <a:ext cx="685800" cy="76200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Right Arrow 20"/>
          <p:cNvSpPr/>
          <p:nvPr/>
        </p:nvSpPr>
        <p:spPr>
          <a:xfrm>
            <a:off x="5118098" y="2860039"/>
            <a:ext cx="1511302" cy="48768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Down Arrow 22"/>
          <p:cNvSpPr/>
          <p:nvPr/>
        </p:nvSpPr>
        <p:spPr>
          <a:xfrm>
            <a:off x="4186553" y="1635760"/>
            <a:ext cx="571500" cy="73152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Down Arrow 23"/>
          <p:cNvSpPr/>
          <p:nvPr/>
        </p:nvSpPr>
        <p:spPr>
          <a:xfrm>
            <a:off x="6934200" y="3234266"/>
            <a:ext cx="691727" cy="690034"/>
          </a:xfrm>
          <a:prstGeom prst="downArrow">
            <a:avLst>
              <a:gd name="adj1" fmla="val 50000"/>
              <a:gd name="adj2" fmla="val 5392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Bent Arrow 24"/>
          <p:cNvSpPr/>
          <p:nvPr/>
        </p:nvSpPr>
        <p:spPr>
          <a:xfrm>
            <a:off x="5118099" y="1183639"/>
            <a:ext cx="1177292" cy="1778000"/>
          </a:xfrm>
          <a:prstGeom prst="ben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Up Arrow 27"/>
          <p:cNvSpPr/>
          <p:nvPr/>
        </p:nvSpPr>
        <p:spPr>
          <a:xfrm rot="16200000">
            <a:off x="5764741" y="5284260"/>
            <a:ext cx="520700" cy="924982"/>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Right Arrow 21"/>
          <p:cNvSpPr/>
          <p:nvPr/>
        </p:nvSpPr>
        <p:spPr>
          <a:xfrm>
            <a:off x="5118098" y="2435860"/>
            <a:ext cx="1473200" cy="436879"/>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Right Arrow 26"/>
          <p:cNvSpPr/>
          <p:nvPr/>
        </p:nvSpPr>
        <p:spPr>
          <a:xfrm>
            <a:off x="2650490" y="6061334"/>
            <a:ext cx="5349100" cy="26507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Right Arrow 28"/>
          <p:cNvSpPr/>
          <p:nvPr/>
        </p:nvSpPr>
        <p:spPr>
          <a:xfrm rot="16200000">
            <a:off x="7366212" y="5375064"/>
            <a:ext cx="1518209" cy="242279"/>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Right Arrow 29"/>
          <p:cNvSpPr/>
          <p:nvPr/>
        </p:nvSpPr>
        <p:spPr>
          <a:xfrm>
            <a:off x="2638856" y="5156094"/>
            <a:ext cx="1295400" cy="35020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Right Arrow 30"/>
          <p:cNvSpPr/>
          <p:nvPr/>
        </p:nvSpPr>
        <p:spPr>
          <a:xfrm>
            <a:off x="2650490" y="6310254"/>
            <a:ext cx="5595964" cy="2667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Right Arrow 31"/>
          <p:cNvSpPr/>
          <p:nvPr/>
        </p:nvSpPr>
        <p:spPr>
          <a:xfrm rot="16200000">
            <a:off x="7457377" y="5498042"/>
            <a:ext cx="1768751" cy="24686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Slide Number Placeholder 1"/>
          <p:cNvSpPr>
            <a:spLocks noGrp="1"/>
          </p:cNvSpPr>
          <p:nvPr>
            <p:ph type="sldNum" sz="quarter" idx="12"/>
          </p:nvPr>
        </p:nvSpPr>
        <p:spPr/>
        <p:txBody>
          <a:bodyPr/>
          <a:lstStyle/>
          <a:p>
            <a:fld id="{AE04C70E-94F3-419C-9934-39DE03547BFC}" type="slidenum">
              <a:rPr lang="en-US" smtClean="0"/>
              <a:pPr/>
              <a:t>63</a:t>
            </a:fld>
            <a:endParaRPr lang="en-US"/>
          </a:p>
        </p:txBody>
      </p:sp>
    </p:spTree>
    <p:extLst>
      <p:ext uri="{BB962C8B-B14F-4D97-AF65-F5344CB8AC3E}">
        <p14:creationId xmlns:p14="http://schemas.microsoft.com/office/powerpoint/2010/main" val="3278427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Contributions &amp; Receipts</a:t>
            </a:r>
          </a:p>
        </p:txBody>
      </p:sp>
      <p:sp>
        <p:nvSpPr>
          <p:cNvPr id="3" name="Content Placeholder 2"/>
          <p:cNvSpPr>
            <a:spLocks noGrp="1"/>
          </p:cNvSpPr>
          <p:nvPr>
            <p:ph idx="1"/>
          </p:nvPr>
        </p:nvSpPr>
        <p:spPr>
          <a:xfrm>
            <a:off x="628650" y="1447800"/>
            <a:ext cx="7886700" cy="4729163"/>
          </a:xfrm>
        </p:spPr>
        <p:txBody>
          <a:bodyPr>
            <a:normAutofit lnSpcReduction="10000"/>
          </a:bodyPr>
          <a:lstStyle/>
          <a:p>
            <a:pPr marL="0" marR="0">
              <a:lnSpc>
                <a:spcPct val="10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800"/>
              </a:spcAft>
            </a:pPr>
            <a:r>
              <a:rPr lang="en-US" sz="1800" b="1" dirty="0">
                <a:effectLst/>
                <a:latin typeface="HelveticaNeue MediumCond"/>
                <a:ea typeface="Calibri" panose="020F0502020204030204" pitchFamily="34" charset="0"/>
                <a:cs typeface="HelveticaNeue MediumCond"/>
              </a:rPr>
              <a:t>Quid pro quo contributions of more than $75. </a:t>
            </a:r>
            <a:r>
              <a:rPr lang="en-US" sz="1800" dirty="0">
                <a:solidFill>
                  <a:srgbClr val="211D1E"/>
                </a:solidFill>
                <a:effectLst/>
                <a:latin typeface="HelveticaNeue LightCond"/>
                <a:ea typeface="Calibri" panose="020F0502020204030204" pitchFamily="34" charset="0"/>
                <a:cs typeface="HelveticaNeue LightCond"/>
              </a:rPr>
              <a:t>If a donor makes a “quid pro quo” contribution of more than $75 (that is, a payment that is partly a contribution and partly a payment for goods or services received in exchange), the church must provide a written statement to the donor that satisfies two conditions: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0000"/>
              </a:lnSpc>
              <a:spcBef>
                <a:spcPts val="0"/>
              </a:spcBef>
              <a:spcAft>
                <a:spcPts val="400"/>
              </a:spcAft>
            </a:pPr>
            <a:r>
              <a:rPr lang="en-US" sz="1800" dirty="0">
                <a:solidFill>
                  <a:srgbClr val="211D1E"/>
                </a:solidFill>
                <a:effectLst/>
                <a:latin typeface="HelveticaNeue LightCond"/>
                <a:ea typeface="Calibri" panose="020F0502020204030204" pitchFamily="34" charset="0"/>
                <a:cs typeface="HelveticaNeue LightCond"/>
              </a:rPr>
              <a:t>1) the amount of the contribution that is tax-deductible </a:t>
            </a:r>
          </a:p>
          <a:p>
            <a:pPr marL="571500" lvl="1">
              <a:lnSpc>
                <a:spcPct val="100000"/>
              </a:lnSpc>
              <a:spcBef>
                <a:spcPts val="0"/>
              </a:spcBef>
              <a:spcAft>
                <a:spcPts val="400"/>
              </a:spcAft>
            </a:pPr>
            <a:r>
              <a:rPr lang="en-US" sz="1500" dirty="0">
                <a:solidFill>
                  <a:srgbClr val="211D1E"/>
                </a:solidFill>
                <a:effectLst/>
                <a:latin typeface="HelveticaNeue LightCond"/>
                <a:ea typeface="Calibri" panose="020F0502020204030204" pitchFamily="34" charset="0"/>
                <a:cs typeface="HelveticaNeue LightCond"/>
              </a:rPr>
              <a:t>Is limited by the value of what was received. </a:t>
            </a:r>
          </a:p>
          <a:p>
            <a:pPr marL="571500" lvl="1">
              <a:lnSpc>
                <a:spcPct val="100000"/>
              </a:lnSpc>
              <a:spcBef>
                <a:spcPts val="0"/>
              </a:spcBef>
              <a:spcAft>
                <a:spcPts val="400"/>
              </a:spcAft>
            </a:pPr>
            <a:r>
              <a:rPr lang="en-US" sz="1500" dirty="0">
                <a:solidFill>
                  <a:srgbClr val="211D1E"/>
                </a:solidFill>
                <a:effectLst/>
                <a:latin typeface="HelveticaNeue LightCond"/>
                <a:ea typeface="Calibri" panose="020F0502020204030204" pitchFamily="34" charset="0"/>
                <a:cs typeface="HelveticaNeue LightCond"/>
              </a:rPr>
              <a:t>must provide the donor with a good faith estimate of the value of the goods or services furnished to the donor.</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0000"/>
              </a:lnSpc>
              <a:spcBef>
                <a:spcPts val="0"/>
              </a:spcBef>
              <a:spcAft>
                <a:spcPts val="800"/>
              </a:spcAft>
            </a:pPr>
            <a:r>
              <a:rPr lang="en-US" sz="1800" dirty="0">
                <a:solidFill>
                  <a:srgbClr val="211D1E"/>
                </a:solidFill>
                <a:effectLst/>
                <a:latin typeface="HelveticaNeue LightCond"/>
                <a:ea typeface="Calibri" panose="020F0502020204030204" pitchFamily="34" charset="0"/>
                <a:cs typeface="HelveticaNeue LightCond"/>
              </a:rPr>
              <a:t>2) A written statement need not be issued if only “token” goods or services are provided to the donor or the gifts given were low-cost items in comparison to the overall donation</a:t>
            </a:r>
            <a:r>
              <a:rPr lang="en-US" sz="1800" dirty="0">
                <a:solidFill>
                  <a:srgbClr val="000000"/>
                </a:solidFill>
                <a:effectLst/>
                <a:latin typeface="HelveticaNeue MediumCond"/>
                <a:ea typeface="Calibri" panose="020F0502020204030204" pitchFamily="34" charset="0"/>
                <a:cs typeface="HelveticaNeue MediumCond"/>
              </a:rPr>
              <a:t>. </a:t>
            </a:r>
          </a:p>
          <a:p>
            <a:pPr marL="228600" marR="0">
              <a:lnSpc>
                <a:spcPct val="100000"/>
              </a:lnSpc>
              <a:spcBef>
                <a:spcPts val="0"/>
              </a:spcBef>
              <a:spcAft>
                <a:spcPts val="800"/>
              </a:spcAft>
            </a:pPr>
            <a:r>
              <a:rPr lang="en-US" sz="1800" dirty="0">
                <a:solidFill>
                  <a:srgbClr val="211D1E"/>
                </a:solidFill>
                <a:effectLst/>
                <a:latin typeface="HelveticaNeue LightCond"/>
                <a:ea typeface="Calibri" panose="020F0502020204030204" pitchFamily="34" charset="0"/>
                <a:cs typeface="HelveticaNeue LightCond"/>
              </a:rPr>
              <a:t>For 2020, token goods or services were those that cost the church no more than $11</a:t>
            </a:r>
            <a:r>
              <a:rPr lang="en-US" sz="1800" dirty="0">
                <a:solidFill>
                  <a:srgbClr val="000000"/>
                </a:solidFill>
                <a:effectLst/>
                <a:latin typeface="HelveticaNeue MediumCond"/>
                <a:ea typeface="Calibri" panose="020F0502020204030204" pitchFamily="34" charset="0"/>
                <a:cs typeface="HelveticaNeue MediumCond"/>
              </a:rPr>
              <a:t>.</a:t>
            </a:r>
            <a:r>
              <a:rPr lang="en-US" sz="1800" dirty="0">
                <a:solidFill>
                  <a:srgbClr val="211D1E"/>
                </a:solidFill>
                <a:effectLst/>
                <a:latin typeface="HelveticaNeue LightCond"/>
                <a:ea typeface="Calibri" panose="020F0502020204030204" pitchFamily="34" charset="0"/>
                <a:cs typeface="HelveticaNeue LightCond"/>
              </a:rPr>
              <a:t>20 to produce, contain the church’s logo, and were given in exchange for a contribution of at least $56</a:t>
            </a:r>
            <a:r>
              <a:rPr lang="en-US" sz="1800" dirty="0">
                <a:solidFill>
                  <a:srgbClr val="000000"/>
                </a:solidFill>
                <a:effectLst/>
                <a:latin typeface="HelveticaNeue MediumCond"/>
                <a:ea typeface="Calibri" panose="020F0502020204030204" pitchFamily="34" charset="0"/>
                <a:cs typeface="HelveticaNeue MediumCond"/>
              </a:rPr>
              <a:t>.</a:t>
            </a:r>
            <a:endParaRPr lang="en-US" dirty="0"/>
          </a:p>
        </p:txBody>
      </p:sp>
      <p:sp>
        <p:nvSpPr>
          <p:cNvPr id="4" name="Slide Number Placeholder 3"/>
          <p:cNvSpPr>
            <a:spLocks noGrp="1"/>
          </p:cNvSpPr>
          <p:nvPr>
            <p:ph type="sldNum" sz="quarter" idx="12"/>
          </p:nvPr>
        </p:nvSpPr>
        <p:spPr/>
        <p:txBody>
          <a:bodyPr/>
          <a:lstStyle/>
          <a:p>
            <a:fld id="{AE04C70E-94F3-419C-9934-39DE03547BFC}" type="slidenum">
              <a:rPr lang="en-US" smtClean="0"/>
              <a:pPr/>
              <a:t>7</a:t>
            </a:fld>
            <a:endParaRPr lang="en-US"/>
          </a:p>
        </p:txBody>
      </p:sp>
    </p:spTree>
    <p:extLst>
      <p:ext uri="{BB962C8B-B14F-4D97-AF65-F5344CB8AC3E}">
        <p14:creationId xmlns:p14="http://schemas.microsoft.com/office/powerpoint/2010/main" val="1177885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Contributions &amp; Receipts</a:t>
            </a:r>
          </a:p>
        </p:txBody>
      </p:sp>
      <p:sp>
        <p:nvSpPr>
          <p:cNvPr id="3" name="Content Placeholder 2"/>
          <p:cNvSpPr>
            <a:spLocks noGrp="1"/>
          </p:cNvSpPr>
          <p:nvPr>
            <p:ph idx="1"/>
          </p:nvPr>
        </p:nvSpPr>
        <p:spPr>
          <a:xfrm>
            <a:off x="628650" y="1447800"/>
            <a:ext cx="7886700" cy="5181600"/>
          </a:xfrm>
        </p:spPr>
        <p:txBody>
          <a:bodyPr>
            <a:normAutofit lnSpcReduction="10000"/>
          </a:bodyPr>
          <a:lstStyle/>
          <a:p>
            <a:pPr marL="0" marR="0">
              <a:lnSpc>
                <a:spcPct val="100000"/>
              </a:lnSpc>
              <a:spcBef>
                <a:spcPts val="0"/>
              </a:spcBef>
              <a:spcAft>
                <a:spcPts val="800"/>
              </a:spcAft>
            </a:pPr>
            <a:r>
              <a:rPr lang="en-US" sz="2000" b="1" dirty="0">
                <a:effectLst/>
                <a:latin typeface="HelveticaNeue MediumCond"/>
                <a:ea typeface="Calibri" panose="020F0502020204030204" pitchFamily="34" charset="0"/>
                <a:cs typeface="HelveticaNeue MediumCond"/>
              </a:rPr>
              <a:t>Gifts of property. </a:t>
            </a:r>
          </a:p>
          <a:p>
            <a:pPr marL="0" marR="0">
              <a:lnSpc>
                <a:spcPct val="100000"/>
              </a:lnSpc>
              <a:spcBef>
                <a:spcPts val="0"/>
              </a:spcBef>
              <a:spcAft>
                <a:spcPts val="800"/>
              </a:spcAft>
            </a:pPr>
            <a:r>
              <a:rPr lang="en-US" sz="2000" dirty="0">
                <a:solidFill>
                  <a:srgbClr val="211D1E"/>
                </a:solidFill>
                <a:effectLst/>
                <a:latin typeface="HelveticaNeue LightCond"/>
                <a:ea typeface="Calibri" panose="020F0502020204030204" pitchFamily="34" charset="0"/>
                <a:cs typeface="HelveticaNeue LightCond"/>
              </a:rPr>
              <a:t>noncash property </a:t>
            </a:r>
            <a:r>
              <a:rPr lang="en-US" sz="2000" i="1" u="sng" dirty="0">
                <a:solidFill>
                  <a:srgbClr val="211D1E"/>
                </a:solidFill>
                <a:effectLst/>
                <a:latin typeface="HelveticaNeue LightCond"/>
                <a:ea typeface="Calibri" panose="020F0502020204030204" pitchFamily="34" charset="0"/>
                <a:cs typeface="HelveticaNeue LightCond"/>
              </a:rPr>
              <a:t>valued by the donor at $500 up to $5,000</a:t>
            </a:r>
            <a:r>
              <a:rPr lang="en-US" sz="2000" u="sng" dirty="0">
                <a:solidFill>
                  <a:srgbClr val="211D1E"/>
                </a:solidFill>
                <a:effectLst/>
                <a:latin typeface="HelveticaNeue LightCond"/>
                <a:ea typeface="Calibri" panose="020F0502020204030204" pitchFamily="34" charset="0"/>
                <a:cs typeface="HelveticaNeue LightCond"/>
              </a:rPr>
              <a:t>.</a:t>
            </a:r>
          </a:p>
          <a:p>
            <a:pPr marL="0" marR="0">
              <a:lnSpc>
                <a:spcPct val="100000"/>
              </a:lnSpc>
              <a:spcBef>
                <a:spcPts val="0"/>
              </a:spcBef>
              <a:spcAft>
                <a:spcPts val="800"/>
              </a:spcAft>
            </a:pPr>
            <a:r>
              <a:rPr lang="en-US" sz="2000" dirty="0">
                <a:solidFill>
                  <a:srgbClr val="211D1E"/>
                </a:solidFill>
                <a:effectLst/>
                <a:latin typeface="HelveticaNeue LightCond"/>
                <a:ea typeface="Calibri" panose="020F0502020204030204" pitchFamily="34" charset="0"/>
                <a:cs typeface="HelveticaNeue LightCond"/>
              </a:rPr>
              <a:t>Donor must retain certain records and complete the front side (Section A, Part I, and Part II if applicable) of IRS Form 8283 along with their 1040. </a:t>
            </a:r>
          </a:p>
          <a:p>
            <a:pPr marL="0" marR="0">
              <a:lnSpc>
                <a:spcPct val="107000"/>
              </a:lnSpc>
              <a:spcBef>
                <a:spcPts val="0"/>
              </a:spcBef>
              <a:spcAft>
                <a:spcPts val="800"/>
              </a:spcAft>
            </a:pPr>
            <a:r>
              <a:rPr lang="en-US" sz="2000" dirty="0">
                <a:solidFill>
                  <a:srgbClr val="211D1E"/>
                </a:solidFill>
                <a:effectLst/>
                <a:latin typeface="HelveticaNeue LightCond"/>
                <a:ea typeface="Calibri" panose="020F0502020204030204" pitchFamily="34" charset="0"/>
                <a:cs typeface="HelveticaNeue LightCond"/>
              </a:rPr>
              <a:t>Special rules apply to donations of cars, boats, and planes valued by the donor at more than $500</a:t>
            </a:r>
            <a:r>
              <a:rPr lang="en-US" sz="2000" dirty="0">
                <a:solidFill>
                  <a:srgbClr val="000000"/>
                </a:solidFill>
                <a:effectLst/>
                <a:latin typeface="HelveticaNeue MediumCond"/>
                <a:ea typeface="Calibri" panose="020F0502020204030204" pitchFamily="34" charset="0"/>
                <a:cs typeface="HelveticaNeue MediumCond"/>
              </a:rPr>
              <a:t>.</a:t>
            </a:r>
            <a:r>
              <a:rPr lang="en-US" sz="2000" dirty="0">
                <a:solidFill>
                  <a:srgbClr val="211D1E"/>
                </a:solidFill>
                <a:effectLst/>
                <a:latin typeface="HelveticaNeue LightCond"/>
                <a:ea typeface="Calibri" panose="020F0502020204030204" pitchFamily="34" charset="0"/>
                <a:cs typeface="HelveticaNeue LightCond"/>
              </a:rPr>
              <a:t>The church must provide the donor with a written acknowledgment and send a Form 1098-C to the IRS containing required information about the donation</a:t>
            </a:r>
            <a:r>
              <a:rPr lang="en-US" sz="2000" dirty="0">
                <a:solidFill>
                  <a:srgbClr val="000000"/>
                </a:solidFill>
                <a:effectLst/>
                <a:latin typeface="HelveticaNeue MediumCond"/>
                <a:ea typeface="Calibri" panose="020F0502020204030204" pitchFamily="34" charset="0"/>
                <a:cs typeface="HelveticaNeue MediumCond"/>
              </a:rPr>
              <a:t>. </a:t>
            </a:r>
            <a:r>
              <a:rPr lang="en-US" sz="2000" dirty="0">
                <a:solidFill>
                  <a:srgbClr val="211D1E"/>
                </a:solidFill>
                <a:effectLst/>
                <a:latin typeface="HelveticaNeue LightCond"/>
                <a:ea typeface="Calibri" panose="020F0502020204030204" pitchFamily="34" charset="0"/>
                <a:cs typeface="HelveticaNeue LightCond"/>
              </a:rPr>
              <a:t>Form 1098-C can be used as the written acknowledgment that must be issued to a donor</a:t>
            </a:r>
            <a:r>
              <a:rPr lang="en-US" sz="2000" dirty="0">
                <a:solidFill>
                  <a:srgbClr val="000000"/>
                </a:solidFill>
                <a:effectLst/>
                <a:latin typeface="HelveticaNeue MediumCond"/>
                <a:ea typeface="Calibri" panose="020F0502020204030204" pitchFamily="34" charset="0"/>
                <a:cs typeface="HelveticaNeue MediumCond"/>
              </a:rPr>
              <a:t>. </a:t>
            </a:r>
          </a:p>
          <a:p>
            <a:pPr marL="0" marR="0">
              <a:lnSpc>
                <a:spcPct val="107000"/>
              </a:lnSpc>
              <a:spcBef>
                <a:spcPts val="0"/>
              </a:spcBef>
              <a:spcAft>
                <a:spcPts val="800"/>
              </a:spcAft>
            </a:pPr>
            <a:r>
              <a:rPr lang="en-US" sz="2000" dirty="0">
                <a:solidFill>
                  <a:srgbClr val="000000"/>
                </a:solidFill>
                <a:effectLst/>
                <a:latin typeface="HelveticaNeue MediumCond"/>
                <a:ea typeface="Calibri" panose="020F0502020204030204" pitchFamily="34" charset="0"/>
                <a:cs typeface="HelveticaNeue MediumCond"/>
              </a:rPr>
              <a:t>. </a:t>
            </a:r>
            <a:r>
              <a:rPr lang="en-US" sz="2000" dirty="0">
                <a:solidFill>
                  <a:srgbClr val="211D1E"/>
                </a:solidFill>
                <a:effectLst/>
                <a:latin typeface="HelveticaNeue LightCond"/>
                <a:ea typeface="Calibri" panose="020F0502020204030204" pitchFamily="34" charset="0"/>
                <a:cs typeface="HelveticaNeue LightCond"/>
              </a:rPr>
              <a:t>Failure to file Form 1098-C can result in penalties assessed on the church and a loss of the donation deduction by the donor.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HelveticaNeue LightCond"/>
                <a:ea typeface="Calibri" panose="020F0502020204030204" pitchFamily="34" charset="0"/>
                <a:cs typeface="HelveticaNeue LightCond"/>
              </a:rPr>
              <a:t>For contributions of property (not including cash) valued by the donor at $250 or more, the receipt must describe the property</a:t>
            </a:r>
            <a:r>
              <a:rPr lang="en-US" sz="2000" dirty="0">
                <a:effectLst/>
                <a:latin typeface="HelveticaNeue MediumCond"/>
                <a:ea typeface="Calibri" panose="020F0502020204030204" pitchFamily="34" charset="0"/>
                <a:cs typeface="HelveticaNeue MediumCond"/>
              </a:rPr>
              <a:t>. </a:t>
            </a:r>
            <a:r>
              <a:rPr lang="en-US" sz="2000" dirty="0">
                <a:effectLst/>
                <a:latin typeface="HelveticaNeue LightCond"/>
                <a:ea typeface="Calibri" panose="020F0502020204030204" pitchFamily="34" charset="0"/>
                <a:cs typeface="HelveticaNeue LightCond"/>
              </a:rPr>
              <a:t>No value should be stated.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AE04C70E-94F3-419C-9934-39DE03547BFC}" type="slidenum">
              <a:rPr lang="en-US" smtClean="0"/>
              <a:pPr/>
              <a:t>8</a:t>
            </a:fld>
            <a:endParaRPr lang="en-US"/>
          </a:p>
        </p:txBody>
      </p:sp>
    </p:spTree>
    <p:extLst>
      <p:ext uri="{BB962C8B-B14F-4D97-AF65-F5344CB8AC3E}">
        <p14:creationId xmlns:p14="http://schemas.microsoft.com/office/powerpoint/2010/main" val="2600397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618518"/>
            <a:ext cx="7429499" cy="829282"/>
          </a:xfrm>
        </p:spPr>
        <p:txBody>
          <a:bodyPr>
            <a:noAutofit/>
          </a:bodyPr>
          <a:lstStyle/>
          <a:p>
            <a:r>
              <a:rPr lang="en-US" sz="5400" b="1" dirty="0"/>
              <a:t>Contribution Receipts</a:t>
            </a:r>
          </a:p>
        </p:txBody>
      </p:sp>
      <p:sp>
        <p:nvSpPr>
          <p:cNvPr id="3" name="Content Placeholder 2"/>
          <p:cNvSpPr>
            <a:spLocks noGrp="1"/>
          </p:cNvSpPr>
          <p:nvPr>
            <p:ph idx="1"/>
          </p:nvPr>
        </p:nvSpPr>
        <p:spPr>
          <a:xfrm>
            <a:off x="856060" y="1600200"/>
            <a:ext cx="7754540" cy="4876800"/>
          </a:xfrm>
        </p:spPr>
        <p:txBody>
          <a:bodyPr>
            <a:normAutofit/>
          </a:bodyPr>
          <a:lstStyle/>
          <a:p>
            <a:r>
              <a:rPr lang="en-US" sz="2400" dirty="0"/>
              <a:t>Name of the Organization and Name of the Donor.</a:t>
            </a:r>
          </a:p>
          <a:p>
            <a:r>
              <a:rPr lang="en-US" sz="2400" dirty="0"/>
              <a:t>Date  of each contribution. </a:t>
            </a:r>
          </a:p>
          <a:p>
            <a:r>
              <a:rPr lang="en-US" sz="2400" dirty="0"/>
              <a:t>Must be contemporaneous, dated before the taxpayer files a return for year of contribution.</a:t>
            </a:r>
          </a:p>
          <a:p>
            <a:r>
              <a:rPr lang="en-US" sz="2400" dirty="0"/>
              <a:t>Amount of Cash Contribution. (In-Kind Contributions)</a:t>
            </a:r>
          </a:p>
          <a:p>
            <a:r>
              <a:rPr lang="en-US" sz="2400" dirty="0"/>
              <a:t>OR the description of the property contributed (do not estimate its value).</a:t>
            </a:r>
          </a:p>
          <a:p>
            <a:r>
              <a:rPr lang="en-US" sz="2400" dirty="0"/>
              <a:t>Whether the charity provided any goods or services for the contribution.</a:t>
            </a:r>
          </a:p>
          <a:p>
            <a:r>
              <a:rPr lang="en-US" sz="2400" dirty="0"/>
              <a:t>If only provision was intangible religious benefits, that should be stated.</a:t>
            </a:r>
          </a:p>
          <a:p>
            <a:r>
              <a:rPr lang="en-US" sz="2400" dirty="0"/>
              <a:t>On charity’s letter head is best.</a:t>
            </a:r>
          </a:p>
        </p:txBody>
      </p:sp>
      <p:sp>
        <p:nvSpPr>
          <p:cNvPr id="4" name="Slide Number Placeholder 3"/>
          <p:cNvSpPr>
            <a:spLocks noGrp="1"/>
          </p:cNvSpPr>
          <p:nvPr>
            <p:ph type="sldNum" sz="quarter" idx="12"/>
          </p:nvPr>
        </p:nvSpPr>
        <p:spPr/>
        <p:txBody>
          <a:bodyPr/>
          <a:lstStyle/>
          <a:p>
            <a:fld id="{AE04C70E-94F3-419C-9934-39DE03547BFC}"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76298</TotalTime>
  <Words>4027</Words>
  <Application>Microsoft Office PowerPoint</Application>
  <PresentationFormat>On-screen Show (4:3)</PresentationFormat>
  <Paragraphs>485</Paragraphs>
  <Slides>63</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63</vt:i4>
      </vt:variant>
    </vt:vector>
  </HeadingPairs>
  <TitlesOfParts>
    <vt:vector size="73" baseType="lpstr">
      <vt:lpstr>Arial</vt:lpstr>
      <vt:lpstr>Calibri</vt:lpstr>
      <vt:lpstr>Calibri Light</vt:lpstr>
      <vt:lpstr>HelveticaNeue LightCond</vt:lpstr>
      <vt:lpstr>HelveticaNeue MediumCond</vt:lpstr>
      <vt:lpstr>Playfair Display</vt:lpstr>
      <vt:lpstr>Tahoma</vt:lpstr>
      <vt:lpstr>Wingdings 2</vt:lpstr>
      <vt:lpstr>Office Theme</vt:lpstr>
      <vt:lpstr>Retrospect</vt:lpstr>
      <vt:lpstr>Treasurers’ Training</vt:lpstr>
      <vt:lpstr>Coverage Today</vt:lpstr>
      <vt:lpstr>Stewardship Kaleidoscope </vt:lpstr>
      <vt:lpstr>Contact Information</vt:lpstr>
      <vt:lpstr>Directory  </vt:lpstr>
      <vt:lpstr>Contributions &amp; Receipts</vt:lpstr>
      <vt:lpstr>Contributions &amp; Receipts</vt:lpstr>
      <vt:lpstr>Contributions &amp; Receipts</vt:lpstr>
      <vt:lpstr>Contribution Receipts</vt:lpstr>
      <vt:lpstr>W-2 FORM</vt:lpstr>
      <vt:lpstr>Income</vt:lpstr>
      <vt:lpstr>Housing Allowance</vt:lpstr>
      <vt:lpstr>Housing Allowance</vt:lpstr>
      <vt:lpstr>Accountable Reimbursement</vt:lpstr>
      <vt:lpstr>Cafeteria Plans</vt:lpstr>
      <vt:lpstr>Misc. News </vt:lpstr>
      <vt:lpstr>Ministers, AND CHURCH EMPLOYEES</vt:lpstr>
      <vt:lpstr>Financial Affairs committee</vt:lpstr>
      <vt:lpstr>Board of Pensions &amp; Foundation </vt:lpstr>
      <vt:lpstr>PowerPoint Presentation</vt:lpstr>
      <vt:lpstr>ADMINISTRATIVE TOPICS</vt:lpstr>
      <vt:lpstr>SYNOD LOAN APPLICATIONS</vt:lpstr>
      <vt:lpstr>Automatic Payments</vt:lpstr>
      <vt:lpstr>Documents</vt:lpstr>
      <vt:lpstr>LOCATION OF VALUABLE PAPERS</vt:lpstr>
      <vt:lpstr>TAX EXEMPT LETTER</vt:lpstr>
      <vt:lpstr>WIRING MONEY OVERSEAS</vt:lpstr>
      <vt:lpstr>OTHER THOUGHTS</vt:lpstr>
      <vt:lpstr>AUTOMATIC PAYMENTS</vt:lpstr>
      <vt:lpstr>EMPLOYEE MANUAL</vt:lpstr>
      <vt:lpstr>EMPLOYEE FILES</vt:lpstr>
      <vt:lpstr>SOURCES OF INCOME</vt:lpstr>
      <vt:lpstr>Our Purpose, UBI</vt:lpstr>
      <vt:lpstr>Leasing Church Property</vt:lpstr>
      <vt:lpstr>Leasing Church Property</vt:lpstr>
      <vt:lpstr>MONEY AVAILABLE FOR PROJECTS</vt:lpstr>
      <vt:lpstr>Synod loan applications</vt:lpstr>
      <vt:lpstr>HANDLING MONEY</vt:lpstr>
      <vt:lpstr>Policies, Best Practices</vt:lpstr>
      <vt:lpstr>ANNUAL FINANCIAL REVIEW</vt:lpstr>
      <vt:lpstr>Investment Policy</vt:lpstr>
      <vt:lpstr>GIFT ACCEPTANCE POLICY</vt:lpstr>
      <vt:lpstr>STATEMENT OF FINANCIAL POSITION</vt:lpstr>
      <vt:lpstr>Funds with restrictions</vt:lpstr>
      <vt:lpstr>ANNUAL FILINGS</vt:lpstr>
      <vt:lpstr>VARIOUS FORMS</vt:lpstr>
      <vt:lpstr>EXEMPTIONS</vt:lpstr>
      <vt:lpstr>FILING EXEMPTIONS</vt:lpstr>
      <vt:lpstr>ANNUAL STATISTICAL REPORT</vt:lpstr>
      <vt:lpstr>PER CAPITA</vt:lpstr>
      <vt:lpstr>SAN JOSE PER CAPITA</vt:lpstr>
      <vt:lpstr>990 FORM</vt:lpstr>
      <vt:lpstr>PROTECTING YOUR ASSETS</vt:lpstr>
      <vt:lpstr>PREPARING FOR DISASTERS              earthquakes, fires, (electrical), etc.              (hire a public adjuster to help with ins)</vt:lpstr>
      <vt:lpstr>Insurance</vt:lpstr>
      <vt:lpstr>Insurance</vt:lpstr>
      <vt:lpstr>Security issues</vt:lpstr>
      <vt:lpstr>STEWARDSHIP</vt:lpstr>
      <vt:lpstr>Who Talks about Money?</vt:lpstr>
      <vt:lpstr>Giving Facts </vt:lpstr>
      <vt:lpstr>Appendices</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understand this outline</dc:title>
  <dc:creator>Edd Breeden</dc:creator>
  <cp:lastModifiedBy>edd breeden</cp:lastModifiedBy>
  <cp:revision>240</cp:revision>
  <cp:lastPrinted>2018-02-21T00:14:21Z</cp:lastPrinted>
  <dcterms:created xsi:type="dcterms:W3CDTF">2013-08-30T20:37:15Z</dcterms:created>
  <dcterms:modified xsi:type="dcterms:W3CDTF">2021-02-28T00:21:48Z</dcterms:modified>
</cp:coreProperties>
</file>